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sldIdLst>
    <p:sldId id="302" r:id="rId2"/>
    <p:sldId id="301" r:id="rId3"/>
    <p:sldId id="303" r:id="rId4"/>
    <p:sldId id="305" r:id="rId5"/>
    <p:sldId id="306" r:id="rId6"/>
    <p:sldId id="309" r:id="rId7"/>
    <p:sldId id="308" r:id="rId8"/>
    <p:sldId id="310" r:id="rId9"/>
    <p:sldId id="312" r:id="rId10"/>
    <p:sldId id="314" r:id="rId11"/>
    <p:sldId id="313" r:id="rId12"/>
    <p:sldId id="315" r:id="rId13"/>
    <p:sldId id="311" r:id="rId14"/>
    <p:sldId id="318" r:id="rId15"/>
    <p:sldId id="319" r:id="rId16"/>
    <p:sldId id="316" r:id="rId17"/>
    <p:sldId id="294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B1B19C"/>
    <a:srgbClr val="E0DEC5"/>
    <a:srgbClr val="DFDFC5"/>
    <a:srgbClr val="C9C9B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55"/>
    <p:restoredTop sz="96110"/>
  </p:normalViewPr>
  <p:slideViewPr>
    <p:cSldViewPr snapToGrid="0" snapToObjects="1">
      <p:cViewPr varScale="1">
        <p:scale>
          <a:sx n="118" d="100"/>
          <a:sy n="118" d="100"/>
        </p:scale>
        <p:origin x="12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71099B-0A67-7846-B1D7-38656DF95D8D}" type="datetimeFigureOut">
              <a:rPr lang="ru-RU" smtClean="0"/>
              <a:t>01.07.2024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75CB3-2010-7C45-BFEA-F724EE12CB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21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5672DC-59AA-E54B-B058-D3D34F85D2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72553" y="1385046"/>
            <a:ext cx="7971880" cy="2524553"/>
          </a:xfrm>
        </p:spPr>
        <p:txBody>
          <a:bodyPr anchor="b">
            <a:normAutofit/>
          </a:bodyPr>
          <a:lstStyle>
            <a:lvl1pPr algn="r">
              <a:defRPr sz="4000">
                <a:latin typeface="Century Gothic" panose="020B0502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994665B-EFFC-4945-AD56-6D470B3606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44433" y="3909600"/>
            <a:ext cx="7200000" cy="1258748"/>
          </a:xfrm>
        </p:spPr>
        <p:txBody>
          <a:bodyPr/>
          <a:lstStyle>
            <a:lvl1pPr marL="0" indent="0" algn="r">
              <a:lnSpc>
                <a:spcPct val="114000"/>
              </a:lnSpc>
              <a:spcBef>
                <a:spcPts val="0"/>
              </a:spcBef>
              <a:buNone/>
              <a:defRPr sz="2400" b="0" i="0"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Подзаголовок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5B75B4E-9150-1246-96AF-C8BED1F94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ru-RU"/>
              <a:t>5 - 11 мая 2024 г.</a:t>
            </a: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1EF3FCA-0D8D-B84C-BB1D-F1918FC93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Молодежная</a:t>
            </a:r>
            <a:r>
              <a:rPr lang="ru-RU" dirty="0">
                <a:solidFill>
                  <a:srgbClr val="1A1919">
                    <a:tint val="75000"/>
                  </a:srgbClr>
                </a:solidFill>
              </a:rPr>
              <a:t> исследовательская</a:t>
            </a:r>
            <a:r>
              <a:rPr lang="ru-RU" dirty="0"/>
              <a:t> мастерская</a:t>
            </a: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21B69AEF-931C-EF1A-6756-419C0067FB97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3044433" y="5328000"/>
            <a:ext cx="7200000" cy="722647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 b="0" i="0">
                <a:latin typeface="Century Gothic" panose="020B0502020202020204" pitchFamily="34" charset="0"/>
              </a:defRPr>
            </a:lvl1pPr>
            <a:lvl2pPr>
              <a:defRPr sz="1800" b="0" i="0">
                <a:latin typeface="Montserrat" pitchFamily="2" charset="0"/>
              </a:defRPr>
            </a:lvl2pPr>
            <a:lvl3pPr>
              <a:defRPr sz="1600" b="0" i="0">
                <a:latin typeface="Montserrat" pitchFamily="2" charset="0"/>
              </a:defRPr>
            </a:lvl3pPr>
            <a:lvl4pPr>
              <a:defRPr sz="1400" b="0" i="0">
                <a:latin typeface="Montserrat" pitchFamily="2" charset="0"/>
              </a:defRPr>
            </a:lvl4pPr>
            <a:lvl5pPr>
              <a:defRPr sz="1400" b="0" i="0">
                <a:latin typeface="Montserrat" pitchFamily="2" charset="0"/>
              </a:defRPr>
            </a:lvl5pPr>
          </a:lstStyle>
          <a:p>
            <a:pPr lvl="0"/>
            <a:r>
              <a:rPr lang="ru-RU" dirty="0"/>
              <a:t>Автор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5F787EF-7303-66B1-DEA7-6C91FC372BA5}"/>
              </a:ext>
            </a:extLst>
          </p:cNvPr>
          <p:cNvSpPr txBox="1"/>
          <p:nvPr userDrawn="1"/>
        </p:nvSpPr>
        <p:spPr>
          <a:xfrm>
            <a:off x="2826677" y="438021"/>
            <a:ext cx="74301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2400" dirty="0">
                <a:solidFill>
                  <a:srgbClr val="B1B19C"/>
                </a:solidFill>
              </a:rPr>
              <a:t>Молодежная исследовательская мастерская</a:t>
            </a:r>
            <a:endParaRPr lang="ru-GB" sz="2400" dirty="0">
              <a:solidFill>
                <a:srgbClr val="B1B1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271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7717D2-FC32-394A-918E-6642505F6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7094" y="162000"/>
            <a:ext cx="9406906" cy="1325563"/>
          </a:xfrm>
        </p:spPr>
        <p:txBody>
          <a:bodyPr>
            <a:normAutofit/>
          </a:bodyPr>
          <a:lstStyle>
            <a:lvl1pPr algn="r">
              <a:defRPr sz="4000"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F5083B-57CA-CC48-8224-31E9CDE6C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2000" y="1825625"/>
            <a:ext cx="4938000" cy="4351338"/>
          </a:xfrm>
        </p:spPr>
        <p:txBody>
          <a:bodyPr>
            <a:normAutofit/>
          </a:bodyPr>
          <a:lstStyle>
            <a:lvl1pPr marL="0" indent="0" algn="just">
              <a:lnSpc>
                <a:spcPct val="114000"/>
              </a:lnSpc>
              <a:spcBef>
                <a:spcPts val="600"/>
              </a:spcBef>
              <a:buNone/>
              <a:defRPr sz="1800" b="0" i="0">
                <a:latin typeface="Century Gothic" panose="020B0502020202020204" pitchFamily="34" charset="0"/>
              </a:defRPr>
            </a:lvl1pPr>
            <a:lvl2pPr marL="457200" indent="0" algn="just">
              <a:lnSpc>
                <a:spcPct val="114000"/>
              </a:lnSpc>
              <a:spcBef>
                <a:spcPts val="600"/>
              </a:spcBef>
              <a:buNone/>
              <a:defRPr sz="1600" b="0" i="0">
                <a:latin typeface="Century Gothic" panose="020B0502020202020204" pitchFamily="34" charset="0"/>
              </a:defRPr>
            </a:lvl2pPr>
            <a:lvl3pPr marL="914400" indent="0" algn="just">
              <a:lnSpc>
                <a:spcPct val="114000"/>
              </a:lnSpc>
              <a:spcBef>
                <a:spcPts val="600"/>
              </a:spcBef>
              <a:buNone/>
              <a:defRPr sz="1400" b="0" i="0">
                <a:latin typeface="Century Gothic" panose="020B0502020202020204" pitchFamily="34" charset="0"/>
              </a:defRPr>
            </a:lvl3pPr>
            <a:lvl4pPr marL="1371600" indent="0" algn="just">
              <a:lnSpc>
                <a:spcPct val="114000"/>
              </a:lnSpc>
              <a:spcBef>
                <a:spcPts val="600"/>
              </a:spcBef>
              <a:buNone/>
              <a:defRPr sz="1200" b="0" i="0">
                <a:latin typeface="Century Gothic" panose="020B0502020202020204" pitchFamily="34" charset="0"/>
              </a:defRPr>
            </a:lvl4pPr>
            <a:lvl5pPr marL="1828800" indent="0" algn="just">
              <a:lnSpc>
                <a:spcPct val="114000"/>
              </a:lnSpc>
              <a:spcBef>
                <a:spcPts val="600"/>
              </a:spcBef>
              <a:buNone/>
              <a:defRPr sz="1200" b="0" i="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CF524D-0424-F443-A8CF-F68641CDF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ru-RU"/>
              <a:t>5 - 11 мая 2024 г.</a:t>
            </a: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58E540-26C0-CB45-A513-16D9ECFFB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Century Gothic" panose="020B0502020202020204" pitchFamily="34" charset="0"/>
              </a:defRPr>
            </a:lvl1pPr>
          </a:lstStyle>
          <a:p>
            <a:r>
              <a:rPr lang="ru-RU" dirty="0">
                <a:solidFill>
                  <a:srgbClr val="1A1919">
                    <a:tint val="75000"/>
                  </a:srgbClr>
                </a:solidFill>
              </a:rPr>
              <a:t>Молодежная исследовательская мастерская</a:t>
            </a:r>
          </a:p>
        </p:txBody>
      </p:sp>
      <p:sp>
        <p:nvSpPr>
          <p:cNvPr id="8" name="Рисунок 2">
            <a:extLst>
              <a:ext uri="{FF2B5EF4-FFF2-40B4-BE49-F238E27FC236}">
                <a16:creationId xmlns:a16="http://schemas.microsoft.com/office/drawing/2014/main" id="{35F8A2F7-F255-1AC6-B508-FE6341829F2E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240378" y="1825625"/>
            <a:ext cx="4793621" cy="435133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Century Gothic" panose="020B0502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1815562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Сравнение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0D9AF2-336D-1F4D-A16B-85D9BE8F3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5600" y="162000"/>
            <a:ext cx="9412000" cy="1325563"/>
          </a:xfrm>
        </p:spPr>
        <p:txBody>
          <a:bodyPr>
            <a:normAutofit/>
          </a:bodyPr>
          <a:lstStyle>
            <a:lvl1pPr algn="r">
              <a:defRPr sz="4000"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F10E27F-1996-0E40-946C-CE78D5A57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5600" y="1681163"/>
            <a:ext cx="4841975" cy="484521"/>
          </a:xfrm>
        </p:spPr>
        <p:txBody>
          <a:bodyPr anchor="ctr">
            <a:normAutofit/>
          </a:bodyPr>
          <a:lstStyle>
            <a:lvl1pPr marL="0" indent="0">
              <a:buNone/>
              <a:defRPr sz="2000" b="0"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3E46429-DEEE-224E-AF5C-12EC3BFA46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55600" y="2359284"/>
            <a:ext cx="4841975" cy="3830379"/>
          </a:xfrm>
        </p:spPr>
        <p:txBody>
          <a:bodyPr>
            <a:normAutofit/>
          </a:bodyPr>
          <a:lstStyle>
            <a:lvl1pPr marL="0" indent="0" algn="just">
              <a:lnSpc>
                <a:spcPct val="114000"/>
              </a:lnSpc>
              <a:spcBef>
                <a:spcPts val="600"/>
              </a:spcBef>
              <a:buNone/>
              <a:defRPr sz="1800">
                <a:latin typeface="Century Gothic" panose="020B0502020202020204" pitchFamily="34" charset="0"/>
              </a:defRPr>
            </a:lvl1pPr>
            <a:lvl2pPr marL="457200" indent="0" algn="just">
              <a:lnSpc>
                <a:spcPct val="114000"/>
              </a:lnSpc>
              <a:spcBef>
                <a:spcPts val="600"/>
              </a:spcBef>
              <a:buNone/>
              <a:defRPr sz="1600">
                <a:latin typeface="Century Gothic" panose="020B0502020202020204" pitchFamily="34" charset="0"/>
              </a:defRPr>
            </a:lvl2pPr>
            <a:lvl3pPr marL="914400" indent="0" algn="just">
              <a:lnSpc>
                <a:spcPct val="114000"/>
              </a:lnSpc>
              <a:spcBef>
                <a:spcPts val="600"/>
              </a:spcBef>
              <a:buNone/>
              <a:defRPr sz="1400">
                <a:latin typeface="Century Gothic" panose="020B0502020202020204" pitchFamily="34" charset="0"/>
              </a:defRPr>
            </a:lvl3pPr>
            <a:lvl4pPr marL="1371600" indent="0" algn="just">
              <a:lnSpc>
                <a:spcPct val="114000"/>
              </a:lnSpc>
              <a:spcBef>
                <a:spcPts val="600"/>
              </a:spcBef>
              <a:buNone/>
              <a:defRPr sz="1200">
                <a:latin typeface="Century Gothic" panose="020B0502020202020204" pitchFamily="34" charset="0"/>
              </a:defRPr>
            </a:lvl4pPr>
            <a:lvl5pPr marL="1828800" indent="0" algn="just">
              <a:lnSpc>
                <a:spcPct val="114000"/>
              </a:lnSpc>
              <a:spcBef>
                <a:spcPts val="600"/>
              </a:spcBef>
              <a:buNone/>
              <a:defRPr sz="120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E13E156-3F02-8A41-9B3A-205FE7E88C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864200" cy="484521"/>
          </a:xfrm>
        </p:spPr>
        <p:txBody>
          <a:bodyPr anchor="ctr">
            <a:normAutofit/>
          </a:bodyPr>
          <a:lstStyle>
            <a:lvl1pPr marL="0" indent="0">
              <a:buNone/>
              <a:defRPr sz="2000" b="0"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1E581C4-3423-EE47-A42D-8964A02A96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59284"/>
            <a:ext cx="4864200" cy="3830379"/>
          </a:xfrm>
        </p:spPr>
        <p:txBody>
          <a:bodyPr>
            <a:normAutofit/>
          </a:bodyPr>
          <a:lstStyle>
            <a:lvl1pPr marL="0" indent="0" algn="just">
              <a:lnSpc>
                <a:spcPct val="114000"/>
              </a:lnSpc>
              <a:spcBef>
                <a:spcPts val="600"/>
              </a:spcBef>
              <a:buNone/>
              <a:defRPr sz="1800">
                <a:latin typeface="Century Gothic" panose="020B0502020202020204" pitchFamily="34" charset="0"/>
              </a:defRPr>
            </a:lvl1pPr>
            <a:lvl2pPr marL="457200" indent="0" algn="just">
              <a:lnSpc>
                <a:spcPct val="114000"/>
              </a:lnSpc>
              <a:spcBef>
                <a:spcPts val="600"/>
              </a:spcBef>
              <a:buNone/>
              <a:defRPr sz="1600">
                <a:latin typeface="Century Gothic" panose="020B0502020202020204" pitchFamily="34" charset="0"/>
              </a:defRPr>
            </a:lvl2pPr>
            <a:lvl3pPr marL="914400" indent="0" algn="just">
              <a:lnSpc>
                <a:spcPct val="114000"/>
              </a:lnSpc>
              <a:spcBef>
                <a:spcPts val="600"/>
              </a:spcBef>
              <a:buNone/>
              <a:defRPr sz="1400">
                <a:latin typeface="Century Gothic" panose="020B0502020202020204" pitchFamily="34" charset="0"/>
              </a:defRPr>
            </a:lvl3pPr>
            <a:lvl4pPr marL="1371600" indent="0" algn="just">
              <a:lnSpc>
                <a:spcPct val="114000"/>
              </a:lnSpc>
              <a:spcBef>
                <a:spcPts val="600"/>
              </a:spcBef>
              <a:buNone/>
              <a:defRPr sz="1200">
                <a:latin typeface="Century Gothic" panose="020B0502020202020204" pitchFamily="34" charset="0"/>
              </a:defRPr>
            </a:lvl4pPr>
            <a:lvl5pPr marL="1828800" indent="0" algn="just">
              <a:lnSpc>
                <a:spcPct val="114000"/>
              </a:lnSpc>
              <a:spcBef>
                <a:spcPts val="600"/>
              </a:spcBef>
              <a:buNone/>
              <a:defRPr sz="120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1940590-0E88-8B46-A226-64720666A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ru-RU"/>
              <a:t>5 - 11 мая 2024 г.</a:t>
            </a:r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6C1114B-5B7A-DE46-BD0F-BE09D2B18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Молодежная исследовательская мастерская</a:t>
            </a:r>
          </a:p>
        </p:txBody>
      </p:sp>
    </p:spTree>
    <p:extLst>
      <p:ext uri="{BB962C8B-B14F-4D97-AF65-F5344CB8AC3E}">
        <p14:creationId xmlns:p14="http://schemas.microsoft.com/office/powerpoint/2010/main" val="2561276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_Сравнение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0D9AF2-336D-1F4D-A16B-85D9BE8F3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600" y="162000"/>
            <a:ext cx="9882000" cy="1325563"/>
          </a:xfrm>
        </p:spPr>
        <p:txBody>
          <a:bodyPr/>
          <a:lstStyle>
            <a:lvl1pPr algn="r">
              <a:defRPr sz="4000"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F10E27F-1996-0E40-946C-CE78D5A57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5600" y="1681163"/>
            <a:ext cx="4841975" cy="484521"/>
          </a:xfrm>
        </p:spPr>
        <p:txBody>
          <a:bodyPr anchor="ctr">
            <a:normAutofit/>
          </a:bodyPr>
          <a:lstStyle>
            <a:lvl1pPr marL="0" indent="0">
              <a:buNone/>
              <a:defRPr sz="2000" b="0"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3E46429-DEEE-224E-AF5C-12EC3BFA46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55600" y="2359284"/>
            <a:ext cx="4841975" cy="3830379"/>
          </a:xfrm>
        </p:spPr>
        <p:txBody>
          <a:bodyPr>
            <a:normAutofit/>
          </a:bodyPr>
          <a:lstStyle>
            <a:lvl1pPr marL="0" indent="0" algn="just">
              <a:lnSpc>
                <a:spcPct val="114000"/>
              </a:lnSpc>
              <a:spcBef>
                <a:spcPts val="600"/>
              </a:spcBef>
              <a:buNone/>
              <a:defRPr sz="1800">
                <a:latin typeface="Century Gothic" panose="020B0502020202020204" pitchFamily="34" charset="0"/>
              </a:defRPr>
            </a:lvl1pPr>
            <a:lvl2pPr marL="457200" indent="0" algn="just">
              <a:lnSpc>
                <a:spcPct val="114000"/>
              </a:lnSpc>
              <a:spcBef>
                <a:spcPts val="600"/>
              </a:spcBef>
              <a:buNone/>
              <a:defRPr sz="1600">
                <a:latin typeface="Century Gothic" panose="020B0502020202020204" pitchFamily="34" charset="0"/>
              </a:defRPr>
            </a:lvl2pPr>
            <a:lvl3pPr marL="914400" indent="0" algn="just">
              <a:lnSpc>
                <a:spcPct val="114000"/>
              </a:lnSpc>
              <a:spcBef>
                <a:spcPts val="600"/>
              </a:spcBef>
              <a:buNone/>
              <a:defRPr sz="1400">
                <a:latin typeface="Century Gothic" panose="020B0502020202020204" pitchFamily="34" charset="0"/>
              </a:defRPr>
            </a:lvl3pPr>
            <a:lvl4pPr marL="1371600" indent="0" algn="just">
              <a:lnSpc>
                <a:spcPct val="114000"/>
              </a:lnSpc>
              <a:spcBef>
                <a:spcPts val="600"/>
              </a:spcBef>
              <a:buNone/>
              <a:defRPr sz="1200">
                <a:latin typeface="Century Gothic" panose="020B0502020202020204" pitchFamily="34" charset="0"/>
              </a:defRPr>
            </a:lvl4pPr>
            <a:lvl5pPr marL="1828800" indent="0" algn="just">
              <a:lnSpc>
                <a:spcPct val="114000"/>
              </a:lnSpc>
              <a:spcBef>
                <a:spcPts val="600"/>
              </a:spcBef>
              <a:buNone/>
              <a:defRPr sz="120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E13E156-3F02-8A41-9B3A-205FE7E88C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864200" cy="484521"/>
          </a:xfrm>
        </p:spPr>
        <p:txBody>
          <a:bodyPr anchor="ctr">
            <a:normAutofit/>
          </a:bodyPr>
          <a:lstStyle>
            <a:lvl1pPr marL="0" indent="0">
              <a:buNone/>
              <a:defRPr sz="2000" b="0"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1E581C4-3423-EE47-A42D-8964A02A96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59284"/>
            <a:ext cx="4864200" cy="3830379"/>
          </a:xfrm>
        </p:spPr>
        <p:txBody>
          <a:bodyPr>
            <a:normAutofit/>
          </a:bodyPr>
          <a:lstStyle>
            <a:lvl1pPr marL="0" indent="0" algn="just">
              <a:lnSpc>
                <a:spcPct val="114000"/>
              </a:lnSpc>
              <a:spcBef>
                <a:spcPts val="600"/>
              </a:spcBef>
              <a:buNone/>
              <a:defRPr sz="1800">
                <a:latin typeface="Century Gothic" panose="020B0502020202020204" pitchFamily="34" charset="0"/>
              </a:defRPr>
            </a:lvl1pPr>
            <a:lvl2pPr marL="457200" indent="0" algn="just">
              <a:lnSpc>
                <a:spcPct val="114000"/>
              </a:lnSpc>
              <a:spcBef>
                <a:spcPts val="600"/>
              </a:spcBef>
              <a:buNone/>
              <a:defRPr sz="1600">
                <a:latin typeface="Century Gothic" panose="020B0502020202020204" pitchFamily="34" charset="0"/>
              </a:defRPr>
            </a:lvl2pPr>
            <a:lvl3pPr marL="914400" indent="0" algn="just">
              <a:lnSpc>
                <a:spcPct val="114000"/>
              </a:lnSpc>
              <a:spcBef>
                <a:spcPts val="600"/>
              </a:spcBef>
              <a:buNone/>
              <a:defRPr sz="1400">
                <a:latin typeface="Century Gothic" panose="020B0502020202020204" pitchFamily="34" charset="0"/>
              </a:defRPr>
            </a:lvl3pPr>
            <a:lvl4pPr marL="1371600" indent="0" algn="just">
              <a:lnSpc>
                <a:spcPct val="114000"/>
              </a:lnSpc>
              <a:spcBef>
                <a:spcPts val="600"/>
              </a:spcBef>
              <a:buNone/>
              <a:defRPr sz="1200">
                <a:latin typeface="Century Gothic" panose="020B0502020202020204" pitchFamily="34" charset="0"/>
              </a:defRPr>
            </a:lvl4pPr>
            <a:lvl5pPr marL="1828800" indent="0" algn="just">
              <a:lnSpc>
                <a:spcPct val="114000"/>
              </a:lnSpc>
              <a:spcBef>
                <a:spcPts val="600"/>
              </a:spcBef>
              <a:buNone/>
              <a:defRPr sz="120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1940590-0E88-8B46-A226-64720666A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ru-RU"/>
              <a:t>5 - 11 мая 2024 г.</a:t>
            </a:r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6C1114B-5B7A-DE46-BD0F-BE09D2B18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ru-RU"/>
              <a:t>Молодежная исследовательская мастерская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1083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9CE1F3-CC33-7040-92B9-AE01EB83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941983"/>
            <a:ext cx="10515600" cy="974034"/>
          </a:xfrm>
        </p:spPr>
        <p:txBody>
          <a:bodyPr anchor="b"/>
          <a:lstStyle>
            <a:lvl1pPr algn="ctr">
              <a:defRPr sz="4800"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2885B49-48B2-6249-8A62-BD33780F8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12384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000000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C41D84-DA0D-EF44-955F-F644BF07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ru-RU"/>
              <a:t>5 - 11 мая 2024 г.</a:t>
            </a: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374E2F-2C71-304D-BDF0-4C008822B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Молодежная исследовательская мастерская</a:t>
            </a:r>
          </a:p>
        </p:txBody>
      </p:sp>
    </p:spTree>
    <p:extLst>
      <p:ext uri="{BB962C8B-B14F-4D97-AF65-F5344CB8AC3E}">
        <p14:creationId xmlns:p14="http://schemas.microsoft.com/office/powerpoint/2010/main" val="3829515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09BA4-E159-413D-A599-B4378D95DA6B}" type="datetimeFigureOut">
              <a:rPr lang="ru-RU" smtClean="0"/>
              <a:t>01.07.2024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1EAFE-F45B-461B-B107-A127CCF28BE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2710634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47BD16-B316-E44A-AF09-1D333A984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62DD81C-12FA-F448-8C01-55CF1BAF9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544F9F-F4EE-9540-82CD-9851FA82A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ru-RU"/>
              <a:t>5 - 11 мая 2024 г.</a:t>
            </a: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2323A3-25ED-A342-999E-6F753B07E3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ru-RU"/>
              <a:t>Молодежная исследовательская мастерская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6900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5" r:id="rId3"/>
    <p:sldLayoutId id="2147483666" r:id="rId4"/>
    <p:sldLayoutId id="2147483651" r:id="rId5"/>
    <p:sldLayoutId id="2147483667" r:id="rId6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623F61-85A5-1CCC-556D-8783D1C4C0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72553" y="1069457"/>
            <a:ext cx="7971880" cy="2524553"/>
          </a:xfrm>
        </p:spPr>
        <p:txBody>
          <a:bodyPr/>
          <a:lstStyle/>
          <a:p>
            <a:r>
              <a:rPr lang="ru-RU" b="1" dirty="0">
                <a:solidFill>
                  <a:srgbClr val="7030A0"/>
                </a:solidFill>
              </a:rPr>
              <a:t>МОЛОДЕЖЬ В ИЗМЕНЯЮЩЕЙСЯ РЕАЛЬНОСТИ</a:t>
            </a:r>
            <a:endParaRPr lang="ru-GB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FD4F7EC-3F2B-31D3-737A-4D261F040F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b="1" i="1" dirty="0">
                <a:solidFill>
                  <a:srgbClr val="7030A0"/>
                </a:solidFill>
              </a:rPr>
              <a:t>ПРОБЛЕМЫ СОЦИАЛЬНОЙ РЕГУЛЯЦИИ и САМОРЕГУЛЯЦИИ</a:t>
            </a:r>
            <a:endParaRPr lang="ru-GB" sz="3200" b="1" i="1" dirty="0">
              <a:solidFill>
                <a:srgbClr val="7030A0"/>
              </a:solidFill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DAE411E-B8E5-F191-40C7-E32AD482793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044433" y="5300072"/>
            <a:ext cx="7200000" cy="976941"/>
          </a:xfrm>
        </p:spPr>
        <p:txBody>
          <a:bodyPr>
            <a:normAutofit/>
          </a:bodyPr>
          <a:lstStyle/>
          <a:p>
            <a:r>
              <a:rPr lang="ru-RU" dirty="0"/>
              <a:t>Ю.А. ЗУБОК </a:t>
            </a:r>
          </a:p>
          <a:p>
            <a:r>
              <a:rPr lang="ru-RU" dirty="0"/>
              <a:t>доктор социологических наук, профессор</a:t>
            </a:r>
          </a:p>
          <a:p>
            <a:r>
              <a:rPr lang="ru-RU" dirty="0"/>
              <a:t>ФНИСЦ РАН</a:t>
            </a:r>
            <a:endParaRPr lang="ru-GB" dirty="0"/>
          </a:p>
        </p:txBody>
      </p:sp>
    </p:spTree>
    <p:extLst>
      <p:ext uri="{BB962C8B-B14F-4D97-AF65-F5344CB8AC3E}">
        <p14:creationId xmlns:p14="http://schemas.microsoft.com/office/powerpoint/2010/main" val="1982317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C7B117-7A2C-DC09-576F-99E9381A3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7030A0"/>
                </a:solidFill>
              </a:rPr>
              <a:t>2. Социально-</a:t>
            </a:r>
            <a:r>
              <a:rPr lang="ru-RU" sz="2400" b="1" dirty="0" err="1">
                <a:solidFill>
                  <a:srgbClr val="7030A0"/>
                </a:solidFill>
              </a:rPr>
              <a:t>стратификационные</a:t>
            </a:r>
            <a:r>
              <a:rPr lang="ru-RU" sz="2400" b="1" dirty="0">
                <a:solidFill>
                  <a:srgbClr val="7030A0"/>
                </a:solidFill>
              </a:rPr>
              <a:t> механизмы 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00247E-4999-FE7F-C6A3-140382DD0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2000" y="1825625"/>
            <a:ext cx="10719016" cy="435133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/>
              <a:t>Регулирование образования слоев с целью преодоления статусно-ролевого </a:t>
            </a:r>
            <a:r>
              <a:rPr lang="ru-RU" b="1" dirty="0"/>
              <a:t>неравенства. </a:t>
            </a:r>
          </a:p>
          <a:p>
            <a:pPr>
              <a:buNone/>
            </a:pPr>
            <a:r>
              <a:rPr lang="ru-RU" b="1" dirty="0"/>
              <a:t>Стратификация </a:t>
            </a:r>
            <a:r>
              <a:rPr lang="ru-RU" dirty="0"/>
              <a:t>(расслоение) - наличие в обществе множества социальных образований, представители которых различаются между собой </a:t>
            </a:r>
            <a:r>
              <a:rPr lang="ru-RU" b="1" dirty="0">
                <a:solidFill>
                  <a:srgbClr val="CC3300"/>
                </a:solidFill>
              </a:rPr>
              <a:t>неравным</a:t>
            </a:r>
            <a:r>
              <a:rPr lang="ru-RU" dirty="0">
                <a:solidFill>
                  <a:srgbClr val="CC3300"/>
                </a:solidFill>
              </a:rPr>
              <a:t> объёмом власти и материального </a:t>
            </a:r>
            <a:r>
              <a:rPr lang="ru-RU" b="1" dirty="0">
                <a:solidFill>
                  <a:srgbClr val="CC3300"/>
                </a:solidFill>
              </a:rPr>
              <a:t>богатства,</a:t>
            </a:r>
            <a:r>
              <a:rPr lang="ru-RU" dirty="0">
                <a:solidFill>
                  <a:srgbClr val="CC3300"/>
                </a:solidFill>
              </a:rPr>
              <a:t> </a:t>
            </a:r>
            <a:r>
              <a:rPr lang="ru-RU" b="1" dirty="0">
                <a:solidFill>
                  <a:srgbClr val="CC3300"/>
                </a:solidFill>
              </a:rPr>
              <a:t>прав</a:t>
            </a:r>
            <a:r>
              <a:rPr lang="ru-RU" dirty="0">
                <a:solidFill>
                  <a:srgbClr val="CC3300"/>
                </a:solidFill>
              </a:rPr>
              <a:t> и обязанностей, привилегий и </a:t>
            </a:r>
            <a:r>
              <a:rPr lang="ru-RU" b="1" dirty="0">
                <a:solidFill>
                  <a:srgbClr val="CC3300"/>
                </a:solidFill>
              </a:rPr>
              <a:t>престижа. </a:t>
            </a:r>
            <a:endParaRPr lang="ru-RU" dirty="0">
              <a:solidFill>
                <a:srgbClr val="CC3300"/>
              </a:solidFill>
            </a:endParaRPr>
          </a:p>
          <a:p>
            <a:pPr algn="ctr">
              <a:buNone/>
            </a:pPr>
            <a:r>
              <a:rPr lang="ru-RU" b="1" dirty="0" err="1">
                <a:solidFill>
                  <a:srgbClr val="CC3300"/>
                </a:solidFill>
              </a:rPr>
              <a:t>Институтциональные</a:t>
            </a:r>
            <a:r>
              <a:rPr lang="ru-RU" b="1" dirty="0">
                <a:solidFill>
                  <a:srgbClr val="CC3300"/>
                </a:solidFill>
              </a:rPr>
              <a:t> способы выравнивания: </a:t>
            </a:r>
          </a:p>
          <a:p>
            <a:pPr>
              <a:buNone/>
            </a:pPr>
            <a:r>
              <a:rPr lang="ru-RU" b="1" dirty="0"/>
              <a:t>компенсации</a:t>
            </a:r>
          </a:p>
          <a:p>
            <a:pPr>
              <a:buNone/>
            </a:pPr>
            <a:r>
              <a:rPr lang="ru-RU" b="1" dirty="0"/>
              <a:t>социальное партнерство</a:t>
            </a:r>
            <a:endParaRPr lang="ru-RU" dirty="0"/>
          </a:p>
          <a:p>
            <a:pPr>
              <a:buNone/>
            </a:pPr>
            <a:r>
              <a:rPr lang="ru-RU" b="1" dirty="0"/>
              <a:t>защита прав, чести и достоинства</a:t>
            </a:r>
            <a:endParaRPr lang="ru-RU" dirty="0">
              <a:solidFill>
                <a:srgbClr val="CC3300"/>
              </a:solidFill>
            </a:endParaRPr>
          </a:p>
          <a:p>
            <a:pPr>
              <a:buNone/>
            </a:pPr>
            <a:r>
              <a:rPr lang="ru-RU" dirty="0">
                <a:solidFill>
                  <a:srgbClr val="CC3300"/>
                </a:solidFill>
              </a:rPr>
              <a:t>Если институты не работают, люди действуют самостоятельно:</a:t>
            </a:r>
          </a:p>
          <a:p>
            <a:pPr>
              <a:buNone/>
            </a:pPr>
            <a:r>
              <a:rPr lang="ru-RU" dirty="0"/>
              <a:t>самосуд,</a:t>
            </a:r>
          </a:p>
          <a:p>
            <a:pPr>
              <a:buNone/>
            </a:pPr>
            <a:r>
              <a:rPr lang="ru-RU" dirty="0"/>
              <a:t>участие в коррупционных сделках и т.д.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0276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7A9651-CC19-5C97-82D6-E7866C69E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7094" y="339864"/>
            <a:ext cx="9406906" cy="784929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7030A0"/>
                </a:solidFill>
              </a:rPr>
              <a:t>3. Социально-организационные механизмы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802D37-FE0D-95B7-C5E5-FDAADCDAA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000" y="1124792"/>
            <a:ext cx="10891041" cy="5231557"/>
          </a:xfrm>
        </p:spPr>
        <p:txBody>
          <a:bodyPr>
            <a:normAutofit fontScale="85000" lnSpcReduction="20000"/>
          </a:bodyPr>
          <a:lstStyle/>
          <a:p>
            <a:r>
              <a:rPr lang="ru-RU" sz="2000" b="1" dirty="0">
                <a:solidFill>
                  <a:srgbClr val="7030A0"/>
                </a:solidFill>
              </a:rPr>
              <a:t>Функция - упорядочивание социальных взаимодействий</a:t>
            </a:r>
          </a:p>
          <a:p>
            <a:endParaRPr lang="ru-RU" sz="2000" b="1" dirty="0">
              <a:solidFill>
                <a:srgbClr val="CC3300"/>
              </a:solidFill>
            </a:endParaRPr>
          </a:p>
          <a:p>
            <a:r>
              <a:rPr lang="ru-RU" sz="2000" b="1" dirty="0">
                <a:solidFill>
                  <a:srgbClr val="000000"/>
                </a:solidFill>
              </a:rPr>
              <a:t>Социальная организация </a:t>
            </a:r>
            <a:r>
              <a:rPr lang="ru-RU" sz="2000" dirty="0">
                <a:solidFill>
                  <a:srgbClr val="000000"/>
                </a:solidFill>
              </a:rPr>
              <a:t>:</a:t>
            </a:r>
          </a:p>
          <a:p>
            <a:pPr lvl="0">
              <a:buNone/>
            </a:pPr>
            <a:r>
              <a:rPr lang="ru-RU" sz="2000" b="1" dirty="0">
                <a:solidFill>
                  <a:srgbClr val="000000"/>
                </a:solidFill>
              </a:rPr>
              <a:t>1. Как элемент социальной структуры </a:t>
            </a:r>
            <a:r>
              <a:rPr lang="ru-RU" sz="2000" dirty="0">
                <a:solidFill>
                  <a:srgbClr val="000000"/>
                </a:solidFill>
              </a:rPr>
              <a:t>(искусственное объединение </a:t>
            </a:r>
            <a:r>
              <a:rPr lang="ru-RU" sz="2000" b="1" dirty="0">
                <a:solidFill>
                  <a:srgbClr val="000000"/>
                </a:solidFill>
              </a:rPr>
              <a:t>институционального</a:t>
            </a:r>
            <a:r>
              <a:rPr lang="ru-RU" sz="2000" dirty="0">
                <a:solidFill>
                  <a:srgbClr val="000000"/>
                </a:solidFill>
              </a:rPr>
              <a:t> характера, занимающее определённое место в структуре общества и предназначенное для чётко очерченных функций). Организация как </a:t>
            </a:r>
            <a:r>
              <a:rPr lang="ru-RU" sz="2000" b="1" dirty="0">
                <a:solidFill>
                  <a:srgbClr val="000000"/>
                </a:solidFill>
              </a:rPr>
              <a:t>объект</a:t>
            </a:r>
            <a:r>
              <a:rPr lang="ru-RU" sz="2000" dirty="0">
                <a:solidFill>
                  <a:srgbClr val="000000"/>
                </a:solidFill>
              </a:rPr>
              <a:t> социального управления.  У</a:t>
            </a:r>
            <a:r>
              <a:rPr lang="ru-RU" sz="2000" b="1" dirty="0">
                <a:solidFill>
                  <a:srgbClr val="000000"/>
                </a:solidFill>
              </a:rPr>
              <a:t>правление </a:t>
            </a:r>
            <a:r>
              <a:rPr lang="ru-RU" sz="2000" dirty="0">
                <a:solidFill>
                  <a:srgbClr val="000000"/>
                </a:solidFill>
              </a:rPr>
              <a:t>социальной организацией – это социальное регулирование внутригрупповых отношений с учетом специфики ее целевой направленности. </a:t>
            </a:r>
          </a:p>
          <a:p>
            <a:pPr lvl="0">
              <a:buNone/>
            </a:pPr>
            <a:r>
              <a:rPr lang="ru-RU" sz="2000" b="1" u="sng" dirty="0">
                <a:solidFill>
                  <a:srgbClr val="000000"/>
                </a:solidFill>
              </a:rPr>
              <a:t>2. Как деятельность по упорядочению</a:t>
            </a:r>
            <a:r>
              <a:rPr lang="ru-RU" sz="2000" u="sng" dirty="0">
                <a:solidFill>
                  <a:srgbClr val="000000"/>
                </a:solidFill>
              </a:rPr>
              <a:t> системы, включающая в себя распределение функций, налаживание устойчивых связей, координацию и т.д. Целенаправленное воздействие на объект и </a:t>
            </a:r>
            <a:r>
              <a:rPr lang="ru-RU" sz="2000" b="1" u="sng" dirty="0">
                <a:solidFill>
                  <a:srgbClr val="000000"/>
                </a:solidFill>
              </a:rPr>
              <a:t>совпадает</a:t>
            </a:r>
            <a:r>
              <a:rPr lang="ru-RU" sz="2000" u="sng" dirty="0">
                <a:solidFill>
                  <a:srgbClr val="000000"/>
                </a:solidFill>
              </a:rPr>
              <a:t> с понятием -</a:t>
            </a:r>
            <a:r>
              <a:rPr lang="ru-RU" sz="2000" b="1" u="sng" dirty="0">
                <a:solidFill>
                  <a:srgbClr val="000000"/>
                </a:solidFill>
              </a:rPr>
              <a:t> управление</a:t>
            </a:r>
            <a:r>
              <a:rPr lang="ru-RU" sz="2000" u="sng" dirty="0">
                <a:solidFill>
                  <a:srgbClr val="000000"/>
                </a:solidFill>
              </a:rPr>
              <a:t>.</a:t>
            </a:r>
          </a:p>
          <a:p>
            <a:pPr lvl="0">
              <a:buNone/>
            </a:pPr>
            <a:r>
              <a:rPr lang="ru-RU" sz="2000" b="1" dirty="0">
                <a:solidFill>
                  <a:srgbClr val="000000"/>
                </a:solidFill>
              </a:rPr>
              <a:t>3. Как степень внутренней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b="1" dirty="0">
                <a:solidFill>
                  <a:srgbClr val="000000"/>
                </a:solidFill>
              </a:rPr>
              <a:t>упорядоченности</a:t>
            </a:r>
            <a:r>
              <a:rPr lang="ru-RU" sz="2000" dirty="0">
                <a:solidFill>
                  <a:srgbClr val="000000"/>
                </a:solidFill>
              </a:rPr>
              <a:t> какого - либо объекта, т.е. обозначает определённую структуру, характер и тип связей, выступающих как</a:t>
            </a:r>
            <a:r>
              <a:rPr lang="ru-RU" sz="2000" b="1" dirty="0">
                <a:solidFill>
                  <a:srgbClr val="000000"/>
                </a:solidFill>
              </a:rPr>
              <a:t> способ управления</a:t>
            </a:r>
            <a:r>
              <a:rPr lang="ru-RU" sz="2000" dirty="0">
                <a:solidFill>
                  <a:srgbClr val="000000"/>
                </a:solidFill>
              </a:rPr>
              <a:t>, путём соединения частей в целое.</a:t>
            </a:r>
          </a:p>
          <a:p>
            <a:r>
              <a:rPr lang="ru-RU" sz="2000" dirty="0">
                <a:solidFill>
                  <a:srgbClr val="000000"/>
                </a:solidFill>
              </a:rPr>
              <a:t> Признак организации - </a:t>
            </a:r>
            <a:r>
              <a:rPr lang="ru-RU" sz="2000" b="1" dirty="0">
                <a:solidFill>
                  <a:srgbClr val="000000"/>
                </a:solidFill>
              </a:rPr>
              <a:t>наличие</a:t>
            </a:r>
            <a:r>
              <a:rPr lang="ru-RU" sz="2000" dirty="0">
                <a:solidFill>
                  <a:srgbClr val="000000"/>
                </a:solidFill>
              </a:rPr>
              <a:t> </a:t>
            </a:r>
            <a:r>
              <a:rPr lang="ru-RU" sz="2000" b="1" dirty="0">
                <a:solidFill>
                  <a:srgbClr val="000000"/>
                </a:solidFill>
              </a:rPr>
              <a:t>цели. </a:t>
            </a:r>
          </a:p>
          <a:p>
            <a:r>
              <a:rPr lang="ru-RU" sz="2000" b="1" u="sng" dirty="0">
                <a:solidFill>
                  <a:srgbClr val="000000"/>
                </a:solidFill>
              </a:rPr>
              <a:t>Социальная самоорганизация</a:t>
            </a:r>
            <a:r>
              <a:rPr lang="ru-RU" sz="2000" dirty="0">
                <a:solidFill>
                  <a:srgbClr val="000000"/>
                </a:solidFill>
              </a:rPr>
              <a:t> - регулирование направленности и характера </a:t>
            </a:r>
            <a:r>
              <a:rPr lang="ru-RU" sz="2000" b="1" dirty="0">
                <a:solidFill>
                  <a:srgbClr val="000000"/>
                </a:solidFill>
              </a:rPr>
              <a:t>спонтанных</a:t>
            </a:r>
            <a:r>
              <a:rPr lang="ru-RU" sz="2000" dirty="0">
                <a:solidFill>
                  <a:srgbClr val="000000"/>
                </a:solidFill>
              </a:rPr>
              <a:t> процессов </a:t>
            </a:r>
            <a:r>
              <a:rPr lang="ru-RU" sz="2000" dirty="0" err="1">
                <a:solidFill>
                  <a:srgbClr val="000000"/>
                </a:solidFill>
              </a:rPr>
              <a:t>внутриколлективного</a:t>
            </a:r>
            <a:r>
              <a:rPr lang="ru-RU" sz="2000" dirty="0">
                <a:solidFill>
                  <a:srgbClr val="000000"/>
                </a:solidFill>
              </a:rPr>
              <a:t> взаимодействия в момент их крайней неустойчивости.  (Группа неравнодушных граждан, дворовые активисты, протестующие)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9071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3D05D0-B32B-3AFF-E44F-6CF06E461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7094" y="162000"/>
            <a:ext cx="9406906" cy="873781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7030A0"/>
                </a:solidFill>
              </a:rPr>
              <a:t>4. Социокультурные механизмы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D308AB-0D0E-FB03-9FEC-151B02FB9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999" y="1035781"/>
            <a:ext cx="10937501" cy="514118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000" dirty="0"/>
              <a:t>Функция - придание </a:t>
            </a:r>
            <a:r>
              <a:rPr lang="ru-RU" sz="2000" dirty="0">
                <a:solidFill>
                  <a:srgbClr val="CC3300"/>
                </a:solidFill>
              </a:rPr>
              <a:t>содержательной </a:t>
            </a:r>
            <a:r>
              <a:rPr lang="ru-RU" sz="2000" b="1" dirty="0">
                <a:solidFill>
                  <a:srgbClr val="CC3300"/>
                </a:solidFill>
              </a:rPr>
              <a:t>направленности саморегуляции</a:t>
            </a:r>
            <a:endParaRPr lang="ru-RU" sz="2000" dirty="0"/>
          </a:p>
          <a:p>
            <a:pPr>
              <a:buNone/>
            </a:pPr>
            <a:endParaRPr lang="ru-RU" sz="2000" dirty="0"/>
          </a:p>
          <a:p>
            <a:pPr>
              <a:buNone/>
            </a:pPr>
            <a:r>
              <a:rPr lang="ru-RU" sz="2000" dirty="0"/>
              <a:t>Главное: </a:t>
            </a:r>
            <a:r>
              <a:rPr lang="ru-RU" sz="2000" dirty="0">
                <a:solidFill>
                  <a:srgbClr val="CC3300"/>
                </a:solidFill>
              </a:rPr>
              <a:t>МОТИВАЦИЯ </a:t>
            </a:r>
            <a:r>
              <a:rPr lang="ru-RU" sz="2000" dirty="0"/>
              <a:t>(потребности, интересы, ценности, мотивы, установки)</a:t>
            </a:r>
            <a:endParaRPr lang="ru-RU" sz="2000" dirty="0">
              <a:solidFill>
                <a:srgbClr val="CC3300"/>
              </a:solidFill>
            </a:endParaRPr>
          </a:p>
          <a:p>
            <a:endParaRPr lang="ru-RU" sz="1800" dirty="0"/>
          </a:p>
          <a:p>
            <a:r>
              <a:rPr lang="ru-RU" sz="1800" b="1" dirty="0">
                <a:solidFill>
                  <a:srgbClr val="CC3300"/>
                </a:solidFill>
              </a:rPr>
              <a:t>Потребности</a:t>
            </a:r>
            <a:r>
              <a:rPr lang="ru-RU" sz="1800" b="1" dirty="0"/>
              <a:t> </a:t>
            </a:r>
            <a:r>
              <a:rPr lang="ru-RU" sz="1800" dirty="0"/>
              <a:t>–обеспечивают </a:t>
            </a:r>
            <a:r>
              <a:rPr lang="ru-RU" sz="1800" b="1" dirty="0"/>
              <a:t>предметную</a:t>
            </a:r>
            <a:r>
              <a:rPr lang="ru-RU" sz="1800" dirty="0"/>
              <a:t> направленность социальной регуляции. </a:t>
            </a:r>
          </a:p>
          <a:p>
            <a:r>
              <a:rPr lang="ru-RU" sz="1800" b="1" dirty="0">
                <a:solidFill>
                  <a:srgbClr val="CC3300"/>
                </a:solidFill>
              </a:rPr>
              <a:t>Интересы</a:t>
            </a:r>
            <a:r>
              <a:rPr lang="ru-RU" sz="1800" dirty="0"/>
              <a:t> - </a:t>
            </a:r>
            <a:r>
              <a:rPr lang="ru-RU" sz="1800" b="1" dirty="0"/>
              <a:t>субъективные</a:t>
            </a:r>
            <a:r>
              <a:rPr lang="ru-RU" sz="1800" dirty="0"/>
              <a:t> запросы человека (группы) к окружающему миру (выгодно/невыгодно) и </a:t>
            </a:r>
            <a:r>
              <a:rPr lang="ru-RU" sz="1800" b="1" dirty="0"/>
              <a:t>объективные</a:t>
            </a:r>
            <a:r>
              <a:rPr lang="ru-RU" sz="1800" dirty="0"/>
              <a:t> требования к личности или группе возможно/невозможно).  </a:t>
            </a:r>
            <a:r>
              <a:rPr lang="ru-RU" sz="1800" b="1" dirty="0">
                <a:solidFill>
                  <a:srgbClr val="CC3300"/>
                </a:solidFill>
              </a:rPr>
              <a:t>Деятельностная направленность</a:t>
            </a:r>
            <a:r>
              <a:rPr lang="ru-RU" sz="1800" dirty="0"/>
              <a:t>.</a:t>
            </a:r>
          </a:p>
          <a:p>
            <a:r>
              <a:rPr lang="ru-RU" sz="1800" b="1" dirty="0">
                <a:solidFill>
                  <a:srgbClr val="CC3300"/>
                </a:solidFill>
              </a:rPr>
              <a:t>Установки</a:t>
            </a:r>
            <a:r>
              <a:rPr lang="ru-RU" sz="1800" dirty="0"/>
              <a:t> - состояние </a:t>
            </a:r>
            <a:r>
              <a:rPr lang="ru-RU" sz="1800" b="1" dirty="0">
                <a:solidFill>
                  <a:srgbClr val="CC3300"/>
                </a:solidFill>
              </a:rPr>
              <a:t>готовности</a:t>
            </a:r>
            <a:r>
              <a:rPr lang="ru-RU" sz="1800" dirty="0"/>
              <a:t> к активности определённым способом.</a:t>
            </a:r>
            <a:r>
              <a:rPr lang="ru-RU" sz="1800" i="1" dirty="0"/>
              <a:t> </a:t>
            </a:r>
            <a:r>
              <a:rPr lang="ru-RU" sz="1800" dirty="0"/>
              <a:t>Модель </a:t>
            </a:r>
            <a:r>
              <a:rPr lang="ru-RU" sz="1800" b="1" dirty="0">
                <a:solidFill>
                  <a:srgbClr val="CC3300"/>
                </a:solidFill>
              </a:rPr>
              <a:t>активности </a:t>
            </a:r>
            <a:r>
              <a:rPr lang="ru-RU" sz="1800" dirty="0"/>
              <a:t>при </a:t>
            </a:r>
            <a:r>
              <a:rPr lang="ru-RU" sz="1800" b="1" dirty="0"/>
              <a:t>определенных условиях</a:t>
            </a:r>
            <a:r>
              <a:rPr lang="ru-RU" sz="1800" dirty="0"/>
              <a:t>. </a:t>
            </a:r>
            <a:r>
              <a:rPr lang="ru-RU" sz="1800" b="1" dirty="0">
                <a:solidFill>
                  <a:srgbClr val="CC3300"/>
                </a:solidFill>
              </a:rPr>
              <a:t>Осознанная или бессознательная. </a:t>
            </a:r>
          </a:p>
          <a:p>
            <a:r>
              <a:rPr lang="ru-RU" sz="1800" b="1" dirty="0"/>
              <a:t>Ценности -</a:t>
            </a:r>
            <a:r>
              <a:rPr lang="ru-RU" sz="1800" dirty="0"/>
              <a:t> совокупность установок на </a:t>
            </a:r>
            <a:r>
              <a:rPr lang="ru-RU" sz="1800" b="1" dirty="0"/>
              <a:t>высшие принципы</a:t>
            </a:r>
            <a:r>
              <a:rPr lang="ru-RU" sz="1800" dirty="0"/>
              <a:t>, содержащиеся </a:t>
            </a:r>
            <a:r>
              <a:rPr lang="ru-RU" sz="1800" b="1" dirty="0"/>
              <a:t>в коллективных представлениях</a:t>
            </a:r>
            <a:r>
              <a:rPr lang="ru-RU" sz="1800" dirty="0"/>
              <a:t> об объекте (предмете). Они выполняют функцию </a:t>
            </a:r>
            <a:r>
              <a:rPr lang="ru-RU" sz="1800" b="1" dirty="0" err="1"/>
              <a:t>смыслообразования</a:t>
            </a:r>
            <a:r>
              <a:rPr lang="ru-RU" sz="1800" dirty="0"/>
              <a:t> в социальной регуляции. В нравственном сознании интегрируются </a:t>
            </a:r>
            <a:r>
              <a:rPr lang="ru-RU" sz="1800" b="1" dirty="0"/>
              <a:t>высшие</a:t>
            </a:r>
            <a:r>
              <a:rPr lang="ru-RU" sz="1800" dirty="0"/>
              <a:t> ценности – добро, истина, красота, любовь. Благодаря ценностям происходит усложнение внутренних стимулов деятельности на основе представлений о должном, о смысле жизни. </a:t>
            </a:r>
            <a:r>
              <a:rPr lang="ru-RU" sz="1800" b="1" dirty="0"/>
              <a:t>Терминальные или инструментальны смыслы. </a:t>
            </a:r>
            <a:endParaRPr lang="ru-RU" sz="1800" dirty="0"/>
          </a:p>
          <a:p>
            <a:r>
              <a:rPr lang="ru-RU" sz="1800" dirty="0"/>
              <a:t>Соотношение элементов мотивации  --- </a:t>
            </a:r>
            <a:r>
              <a:rPr lang="ru-RU" sz="1800" b="1" dirty="0"/>
              <a:t>доминирующий вектор </a:t>
            </a:r>
            <a:r>
              <a:rPr lang="ru-RU" sz="1800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6421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FB7B8F-81A7-880E-2D0D-D8CFE9ADD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7094" y="162001"/>
            <a:ext cx="9406906" cy="825228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7030A0"/>
                </a:solidFill>
              </a:rPr>
              <a:t>Социальная регуляция в изменяющейся реальности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6155F4-CC8B-1484-5784-1C4C3BE15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2000" y="987229"/>
            <a:ext cx="10816120" cy="5189734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Социальная реальность – это … ??</a:t>
            </a:r>
          </a:p>
          <a:p>
            <a:endParaRPr lang="ru-RU" sz="2000" b="1" dirty="0">
              <a:solidFill>
                <a:srgbClr val="CC3300"/>
              </a:solidFill>
            </a:endParaRPr>
          </a:p>
          <a:p>
            <a:r>
              <a:rPr lang="ru-RU" sz="2000" b="1" dirty="0">
                <a:solidFill>
                  <a:srgbClr val="7030A0"/>
                </a:solidFill>
              </a:rPr>
              <a:t>Базовые условия </a:t>
            </a:r>
            <a:r>
              <a:rPr lang="ru-RU" sz="2000" b="1" dirty="0"/>
              <a:t>– «изменчивость», «нелинейность, «неопределенность».  </a:t>
            </a:r>
          </a:p>
          <a:p>
            <a:r>
              <a:rPr lang="ru-RU" sz="2000" b="1" dirty="0">
                <a:solidFill>
                  <a:srgbClr val="7030A0"/>
                </a:solidFill>
              </a:rPr>
              <a:t>Результат</a:t>
            </a:r>
            <a:r>
              <a:rPr lang="ru-RU" sz="2000" dirty="0"/>
              <a:t>: </a:t>
            </a:r>
            <a:r>
              <a:rPr lang="ru-RU" sz="2000" b="1" dirty="0"/>
              <a:t>«открытость», «неравновесность», «случайность».</a:t>
            </a:r>
            <a:r>
              <a:rPr lang="ru-RU" sz="2000" dirty="0"/>
              <a:t> </a:t>
            </a:r>
          </a:p>
          <a:p>
            <a:endParaRPr lang="ru-RU" sz="2000" b="1" dirty="0"/>
          </a:p>
          <a:p>
            <a:r>
              <a:rPr lang="ru-RU" sz="2000" b="1" dirty="0"/>
              <a:t>Неопределенные</a:t>
            </a:r>
            <a:r>
              <a:rPr lang="ru-RU" sz="2000" dirty="0"/>
              <a:t> - однозначно не установленные, неотчетливые или не вполне осознанные процессы и явления (в природе, технике, обществе), неясные, смутные представления об окружающем бытии, уклончивые суждения или поведение индивидов и групп, отсутствие четко определяемой связи между явлениями и их последствиями. </a:t>
            </a:r>
          </a:p>
          <a:p>
            <a:r>
              <a:rPr lang="ru-RU" sz="2000" dirty="0"/>
              <a:t> </a:t>
            </a:r>
          </a:p>
          <a:p>
            <a:pPr algn="ctr">
              <a:buNone/>
            </a:pPr>
            <a:endParaRPr lang="ru-RU" sz="2000" b="1" dirty="0">
              <a:solidFill>
                <a:srgbClr val="7030A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18872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576804-230E-4BC2-C934-3B781BB29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7094" y="162001"/>
            <a:ext cx="10324842" cy="898056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b="1" dirty="0">
                <a:solidFill>
                  <a:srgbClr val="7030A0"/>
                </a:solidFill>
              </a:rPr>
              <a:t>Изменения в институциональных механизмах</a:t>
            </a:r>
            <a:br>
              <a:rPr lang="ru-RU" dirty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F94DA4-B431-0119-C758-92B88F571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999" y="995320"/>
            <a:ext cx="10897041" cy="5181643"/>
          </a:xfrm>
        </p:spPr>
        <p:txBody>
          <a:bodyPr>
            <a:normAutofit/>
          </a:bodyPr>
          <a:lstStyle/>
          <a:p>
            <a:r>
              <a:rPr lang="ru-RU" b="1" dirty="0"/>
              <a:t>1. </a:t>
            </a:r>
            <a:r>
              <a:rPr lang="ru-RU" dirty="0"/>
              <a:t>Вместо жесткости предписанных образцов возможность плюралистического </a:t>
            </a:r>
            <a:r>
              <a:rPr lang="ru-RU" b="1" dirty="0"/>
              <a:t>выбора</a:t>
            </a:r>
            <a:r>
              <a:rPr lang="ru-RU" dirty="0"/>
              <a:t> жизненных стратегий. </a:t>
            </a:r>
          </a:p>
          <a:p>
            <a:pPr lvl="0"/>
            <a:r>
              <a:rPr lang="ru-RU" b="1" dirty="0"/>
              <a:t>2. </a:t>
            </a:r>
            <a:r>
              <a:rPr lang="ru-RU" dirty="0"/>
              <a:t>Независимость межличностных связей </a:t>
            </a:r>
            <a:r>
              <a:rPr lang="ru-RU" b="1" dirty="0"/>
              <a:t>от внешних</a:t>
            </a:r>
            <a:r>
              <a:rPr lang="ru-RU" dirty="0"/>
              <a:t> факторов – традиций, родства, материального обеспечения. </a:t>
            </a:r>
          </a:p>
          <a:p>
            <a:pPr lvl="0"/>
            <a:r>
              <a:rPr lang="ru-RU" b="1" dirty="0"/>
              <a:t>3. </a:t>
            </a:r>
            <a:r>
              <a:rPr lang="ru-RU" dirty="0"/>
              <a:t>Общность взаимных </a:t>
            </a:r>
            <a:r>
              <a:rPr lang="ru-RU" b="1" dirty="0"/>
              <a:t>интересов</a:t>
            </a:r>
            <a:r>
              <a:rPr lang="ru-RU" dirty="0"/>
              <a:t>, доверия, преданности сплачивает больше, чем общность социальных </a:t>
            </a:r>
            <a:r>
              <a:rPr lang="ru-RU" b="1" dirty="0"/>
              <a:t>позиций</a:t>
            </a:r>
            <a:r>
              <a:rPr lang="ru-RU" dirty="0"/>
              <a:t>;</a:t>
            </a:r>
          </a:p>
          <a:p>
            <a:pPr lvl="0"/>
            <a:r>
              <a:rPr lang="ru-RU" b="1" dirty="0"/>
              <a:t>4.</a:t>
            </a:r>
            <a:r>
              <a:rPr lang="ru-RU" dirty="0"/>
              <a:t>  </a:t>
            </a:r>
            <a:r>
              <a:rPr lang="ru-RU" b="1" dirty="0"/>
              <a:t>Рефлексивность</a:t>
            </a:r>
            <a:r>
              <a:rPr lang="ru-RU" dirty="0"/>
              <a:t> </a:t>
            </a:r>
          </a:p>
          <a:p>
            <a:pPr lvl="0"/>
            <a:r>
              <a:rPr lang="ru-RU" b="1" dirty="0"/>
              <a:t> 5.</a:t>
            </a:r>
            <a:r>
              <a:rPr lang="ru-RU" dirty="0"/>
              <a:t> </a:t>
            </a:r>
            <a:r>
              <a:rPr lang="ru-RU" b="1" dirty="0"/>
              <a:t>Деструкция нормативности</a:t>
            </a:r>
            <a:r>
              <a:rPr lang="ru-RU" dirty="0"/>
              <a:t>. Девиация перестает быть девиацией, а становится проявлением </a:t>
            </a:r>
            <a:r>
              <a:rPr lang="ru-RU" b="1" dirty="0"/>
              <a:t>Иного. </a:t>
            </a:r>
          </a:p>
          <a:p>
            <a:r>
              <a:rPr lang="ru-RU" b="1" dirty="0"/>
              <a:t>6.</a:t>
            </a:r>
            <a:r>
              <a:rPr lang="ru-RU" dirty="0"/>
              <a:t> Стирание </a:t>
            </a:r>
            <a:r>
              <a:rPr lang="ru-RU" b="1" dirty="0"/>
              <a:t>граней</a:t>
            </a:r>
            <a:r>
              <a:rPr lang="ru-RU" dirty="0"/>
              <a:t> между функциональностью и </a:t>
            </a:r>
            <a:r>
              <a:rPr lang="ru-RU" dirty="0" err="1"/>
              <a:t>нефункциональностью</a:t>
            </a:r>
            <a:r>
              <a:rPr lang="ru-RU" dirty="0"/>
              <a:t>. </a:t>
            </a:r>
            <a:r>
              <a:rPr lang="ru-RU" b="1" dirty="0"/>
              <a:t>Конструктивность девиации</a:t>
            </a:r>
            <a:r>
              <a:rPr lang="ru-RU" dirty="0"/>
              <a:t>. </a:t>
            </a:r>
          </a:p>
          <a:p>
            <a:r>
              <a:rPr lang="ru-RU" b="1" dirty="0"/>
              <a:t> 7.</a:t>
            </a:r>
            <a:r>
              <a:rPr lang="ru-RU" dirty="0"/>
              <a:t> </a:t>
            </a:r>
            <a:r>
              <a:rPr lang="ru-RU" b="1" dirty="0"/>
              <a:t>Демократичность </a:t>
            </a:r>
            <a:r>
              <a:rPr lang="ru-RU" dirty="0"/>
              <a:t> нормативно-ориентирующих и </a:t>
            </a:r>
            <a:r>
              <a:rPr lang="ru-RU" b="1" dirty="0"/>
              <a:t>гибкость </a:t>
            </a:r>
            <a:r>
              <a:rPr lang="ru-RU" dirty="0"/>
              <a:t>нормативно-санкционирующих механизмов.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6252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B38592-D9E6-2298-2F1B-A25FF0AF2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7094" y="162001"/>
            <a:ext cx="10324842" cy="720031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dirty="0">
                <a:solidFill>
                  <a:srgbClr val="7030A0"/>
                </a:solidFill>
              </a:rPr>
              <a:t>Изменения в социокультурных механизмах </a:t>
            </a:r>
            <a:br>
              <a:rPr lang="ru-RU" sz="2400" dirty="0">
                <a:solidFill>
                  <a:srgbClr val="7030A0"/>
                </a:solidFill>
              </a:rPr>
            </a:b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F8692E-1DF0-9287-7B32-CC2CFBAC4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2358" y="1027688"/>
            <a:ext cx="10689578" cy="5149275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sz="2400" b="1" dirty="0"/>
              <a:t>1. Ценностная мозаичность </a:t>
            </a:r>
            <a:r>
              <a:rPr lang="ru-RU" sz="2400" dirty="0"/>
              <a:t>и связанная с ней дезинтеграция. Эти изменения неизбежно повышают уровень </a:t>
            </a:r>
            <a:r>
              <a:rPr lang="ru-RU" sz="2400" b="1" dirty="0"/>
              <a:t>риска</a:t>
            </a:r>
            <a:r>
              <a:rPr lang="ru-RU" sz="2400" dirty="0"/>
              <a:t> в сети социального обмена (Р. Эмерсон, Дж. Коулмен). </a:t>
            </a:r>
          </a:p>
          <a:p>
            <a:pPr lvl="0">
              <a:buNone/>
            </a:pPr>
            <a:r>
              <a:rPr lang="ru-RU" sz="2400" b="1" dirty="0"/>
              <a:t>2.</a:t>
            </a:r>
            <a:r>
              <a:rPr lang="ru-RU" sz="2400" dirty="0"/>
              <a:t> </a:t>
            </a:r>
            <a:r>
              <a:rPr lang="ru-RU" sz="2400" b="1" dirty="0"/>
              <a:t>Противоречие традиционного и современного. Гибридизация </a:t>
            </a:r>
            <a:r>
              <a:rPr lang="ru-RU" sz="2400" dirty="0"/>
              <a:t>– наслоение </a:t>
            </a:r>
          </a:p>
          <a:p>
            <a:pPr lvl="0"/>
            <a:r>
              <a:rPr lang="ru-RU" sz="2400" b="1" dirty="0"/>
              <a:t>3. </a:t>
            </a:r>
            <a:r>
              <a:rPr lang="ru-RU" sz="2400" dirty="0"/>
              <a:t>Рационализация (приоритет индивидуальных целей, </a:t>
            </a:r>
            <a:r>
              <a:rPr lang="ru-RU" sz="2400" b="1" dirty="0"/>
              <a:t>узко прагматических интересов</a:t>
            </a:r>
            <a:r>
              <a:rPr lang="ru-RU" sz="2400" dirty="0"/>
              <a:t>, соображений выигрыша, выгоды, пользы).</a:t>
            </a:r>
          </a:p>
          <a:p>
            <a:pPr lvl="0"/>
            <a:r>
              <a:rPr lang="ru-RU" sz="2400" b="1" dirty="0"/>
              <a:t>4. </a:t>
            </a:r>
            <a:r>
              <a:rPr lang="ru-RU" sz="2400" dirty="0"/>
              <a:t>Регулятивная роль </a:t>
            </a:r>
            <a:r>
              <a:rPr lang="ru-RU" sz="2400" b="1" dirty="0"/>
              <a:t>доверия/недоверия</a:t>
            </a:r>
            <a:r>
              <a:rPr lang="ru-RU" sz="2400" dirty="0"/>
              <a:t>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6864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604EFB-C51A-E286-00D8-C465BDDC5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7094" y="162001"/>
            <a:ext cx="10373394" cy="711940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7030A0"/>
                </a:solidFill>
              </a:rPr>
              <a:t>Изменения в социально-организационных механизмах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9ADBAC-CBAF-9535-1974-69FFF1BD7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3738" y="873941"/>
            <a:ext cx="10681486" cy="5303022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b="1" dirty="0"/>
              <a:t> </a:t>
            </a:r>
            <a:r>
              <a:rPr lang="ru-RU" dirty="0"/>
              <a:t>От целенаправленного регулирования </a:t>
            </a:r>
            <a:r>
              <a:rPr lang="ru-RU" b="1" dirty="0"/>
              <a:t>к саморегуляции и самоорганизации. 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dirty="0"/>
              <a:t>Множество самоорганизующихся акторов.</a:t>
            </a:r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ru-RU" b="1" dirty="0"/>
              <a:t>Рефлексия и </a:t>
            </a:r>
            <a:r>
              <a:rPr lang="ru-RU" b="1" dirty="0" err="1"/>
              <a:t>саморефлексия</a:t>
            </a:r>
            <a:r>
              <a:rPr lang="ru-RU" dirty="0"/>
              <a:t>.</a:t>
            </a:r>
            <a:r>
              <a:rPr lang="ru-RU" b="1" dirty="0"/>
              <a:t>  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dirty="0"/>
              <a:t> </a:t>
            </a:r>
            <a:r>
              <a:rPr lang="ru-RU" dirty="0"/>
              <a:t>Базовое</a:t>
            </a:r>
            <a:r>
              <a:rPr lang="ru-RU" b="1" dirty="0"/>
              <a:t> доверие /недоверие как основа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dirty="0"/>
              <a:t>Множество солидарностей. </a:t>
            </a:r>
            <a:endParaRPr lang="ru-RU" dirty="0"/>
          </a:p>
          <a:p>
            <a:pPr marL="342900" indent="-342900">
              <a:buFont typeface="+mj-lt"/>
              <a:buAutoNum type="arabicPeriod"/>
            </a:pPr>
            <a:r>
              <a:rPr lang="ru-RU" b="1" dirty="0"/>
              <a:t>Новые формы самоорганизации - </a:t>
            </a:r>
            <a:r>
              <a:rPr lang="ru-RU" b="1" u="sng" dirty="0"/>
              <a:t>не</a:t>
            </a:r>
            <a:r>
              <a:rPr lang="ru-RU" dirty="0"/>
              <a:t> </a:t>
            </a:r>
            <a:r>
              <a:rPr lang="ru-RU" b="1" dirty="0"/>
              <a:t>принудительно</a:t>
            </a:r>
            <a:r>
              <a:rPr lang="ru-RU" dirty="0"/>
              <a:t>, а на основе </a:t>
            </a:r>
            <a:r>
              <a:rPr lang="ru-RU" b="1" dirty="0"/>
              <a:t>информационно-коммуникативного</a:t>
            </a:r>
            <a:r>
              <a:rPr lang="ru-RU" dirty="0"/>
              <a:t> взаимодействия. 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dirty="0"/>
              <a:t> </a:t>
            </a:r>
            <a:r>
              <a:rPr lang="ru-RU" dirty="0"/>
              <a:t>Доминанта </a:t>
            </a:r>
            <a:r>
              <a:rPr lang="ru-RU" b="1" dirty="0"/>
              <a:t>движения</a:t>
            </a:r>
            <a:r>
              <a:rPr lang="ru-RU" dirty="0"/>
              <a:t> </a:t>
            </a:r>
            <a:r>
              <a:rPr lang="ru-RU" b="1" dirty="0"/>
              <a:t>к порядку, </a:t>
            </a:r>
            <a:r>
              <a:rPr lang="ru-RU" dirty="0"/>
              <a:t>а</a:t>
            </a:r>
            <a:r>
              <a:rPr lang="ru-RU" b="1" dirty="0"/>
              <a:t> </a:t>
            </a:r>
            <a:r>
              <a:rPr lang="ru-RU" dirty="0"/>
              <a:t>не достижение. 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dirty="0"/>
              <a:t>Множество альтернативных путей</a:t>
            </a:r>
            <a:r>
              <a:rPr lang="ru-RU" dirty="0"/>
              <a:t>. Репертуар возможностей. Личные сценарии. Образовательные треки. </a:t>
            </a:r>
          </a:p>
          <a:p>
            <a:pPr marL="342900" indent="-342900">
              <a:buFont typeface="+mj-lt"/>
              <a:buAutoNum type="arabicPeriod"/>
            </a:pPr>
            <a:r>
              <a:rPr lang="ru-RU" b="1" dirty="0"/>
              <a:t>Выбор</a:t>
            </a:r>
            <a:r>
              <a:rPr lang="ru-RU" dirty="0"/>
              <a:t> альтернативного пути совершается через </a:t>
            </a:r>
            <a:r>
              <a:rPr lang="ru-RU" b="1" dirty="0"/>
              <a:t>случайность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2505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1142114D-68E2-C0B2-9EAC-BB2A601FE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5400" dirty="0">
                <a:latin typeface="Century Gothic" panose="020B0502020202020204" pitchFamily="34" charset="0"/>
              </a:rPr>
              <a:t>Спасибо за внимание!</a:t>
            </a: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C1C8B84-AFE9-5FF5-40BE-C4EA943B0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rgbClr val="1A1919">
                    <a:tint val="75000"/>
                  </a:srgbClr>
                </a:solidFill>
              </a:rPr>
              <a:t>Вологда, 3-5 июля, 2024 г. </a:t>
            </a:r>
          </a:p>
        </p:txBody>
      </p:sp>
    </p:spTree>
    <p:extLst>
      <p:ext uri="{BB962C8B-B14F-4D97-AF65-F5344CB8AC3E}">
        <p14:creationId xmlns:p14="http://schemas.microsoft.com/office/powerpoint/2010/main" val="1767356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6A400AA-9995-B28F-17B2-2E9E4FC46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9461" y="663547"/>
            <a:ext cx="10657211" cy="5692803"/>
          </a:xfrm>
        </p:spPr>
        <p:txBody>
          <a:bodyPr>
            <a:normAutofit/>
          </a:bodyPr>
          <a:lstStyle/>
          <a:p>
            <a:pPr algn="l"/>
            <a:r>
              <a:rPr lang="ru-RU" b="1" dirty="0">
                <a:solidFill>
                  <a:srgbClr val="7030A0"/>
                </a:solidFill>
              </a:rPr>
              <a:t>Социальная регуляция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/>
              <a:t>- </a:t>
            </a:r>
            <a:r>
              <a:rPr lang="ru-RU" b="1" u="sng" dirty="0">
                <a:solidFill>
                  <a:srgbClr val="7030A0"/>
                </a:solidFill>
              </a:rPr>
              <a:t>процесс упорядочения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b="1" u="sng" dirty="0"/>
              <a:t>социальных действий и взаимодействий</a:t>
            </a:r>
            <a:r>
              <a:rPr lang="ru-RU" dirty="0"/>
              <a:t>, </a:t>
            </a:r>
            <a:r>
              <a:rPr lang="ru-RU" b="1" dirty="0"/>
              <a:t>подчинения</a:t>
            </a:r>
            <a:r>
              <a:rPr lang="ru-RU" dirty="0"/>
              <a:t> их определенным </a:t>
            </a:r>
            <a:r>
              <a:rPr lang="ru-RU" b="1" dirty="0"/>
              <a:t>правилам</a:t>
            </a:r>
            <a:r>
              <a:rPr lang="ru-RU" dirty="0"/>
              <a:t>, </a:t>
            </a:r>
            <a:r>
              <a:rPr lang="ru-RU" b="1" dirty="0"/>
              <a:t>нормам</a:t>
            </a:r>
            <a:r>
              <a:rPr lang="ru-RU" dirty="0"/>
              <a:t>, представлениям о должном, </a:t>
            </a:r>
            <a:r>
              <a:rPr lang="ru-RU" b="1" dirty="0"/>
              <a:t>принятым</a:t>
            </a:r>
            <a:r>
              <a:rPr lang="ru-RU" dirty="0"/>
              <a:t> в обществе, группе. </a:t>
            </a:r>
          </a:p>
          <a:p>
            <a:pPr algn="l"/>
            <a:endParaRPr lang="ru-RU" b="1" dirty="0">
              <a:solidFill>
                <a:srgbClr val="CC3300"/>
              </a:solidFill>
            </a:endParaRPr>
          </a:p>
          <a:p>
            <a:pPr algn="l"/>
            <a:r>
              <a:rPr lang="ru-RU" b="1" dirty="0">
                <a:solidFill>
                  <a:srgbClr val="7030A0"/>
                </a:solidFill>
              </a:rPr>
              <a:t>Предмет регуляции</a:t>
            </a:r>
            <a:r>
              <a:rPr lang="ru-RU" dirty="0">
                <a:solidFill>
                  <a:srgbClr val="7030A0"/>
                </a:solidFill>
              </a:rPr>
              <a:t> – </a:t>
            </a:r>
            <a:r>
              <a:rPr lang="ru-RU" b="1" dirty="0"/>
              <a:t>действия, взаимодействия.</a:t>
            </a:r>
            <a:r>
              <a:rPr lang="ru-RU" dirty="0"/>
              <a:t> </a:t>
            </a:r>
          </a:p>
          <a:p>
            <a:pPr algn="l"/>
            <a:endParaRPr lang="ru-RU" dirty="0"/>
          </a:p>
          <a:p>
            <a:pPr lvl="0" algn="l"/>
            <a:r>
              <a:rPr lang="ru-RU" b="1" i="1" dirty="0"/>
              <a:t>Социальное взаимодействие </a:t>
            </a:r>
            <a:r>
              <a:rPr lang="ru-RU" i="1" dirty="0"/>
              <a:t>– </a:t>
            </a:r>
            <a:r>
              <a:rPr lang="ru-RU" b="1" i="1" dirty="0"/>
              <a:t>преднамеренные</a:t>
            </a:r>
            <a:r>
              <a:rPr lang="ru-RU" i="1" dirty="0"/>
              <a:t> </a:t>
            </a:r>
            <a:r>
              <a:rPr lang="ru-RU" b="1" i="1" dirty="0"/>
              <a:t>действия партнеров</a:t>
            </a:r>
            <a:r>
              <a:rPr lang="ru-RU" i="1" dirty="0"/>
              <a:t>, направленные </a:t>
            </a:r>
            <a:r>
              <a:rPr lang="ru-RU" b="1" i="1" dirty="0"/>
              <a:t>друг на друга</a:t>
            </a:r>
            <a:r>
              <a:rPr lang="ru-RU" i="1" dirty="0"/>
              <a:t> (сопряженность). </a:t>
            </a:r>
          </a:p>
          <a:p>
            <a:pPr lvl="0" algn="l"/>
            <a:r>
              <a:rPr lang="ru-RU" i="1" dirty="0"/>
              <a:t>Цель - вызвать вполне определенную (ожидаемую) </a:t>
            </a:r>
            <a:r>
              <a:rPr lang="ru-RU" b="1" i="1" dirty="0"/>
              <a:t>ответную</a:t>
            </a:r>
            <a:r>
              <a:rPr lang="ru-RU" i="1" dirty="0"/>
              <a:t> реакцию. </a:t>
            </a:r>
          </a:p>
          <a:p>
            <a:pPr algn="l"/>
            <a:r>
              <a:rPr lang="ru-RU" sz="1800" b="1" dirty="0">
                <a:solidFill>
                  <a:srgbClr val="7030A0"/>
                </a:solidFill>
              </a:rPr>
              <a:t>Основа взаимодействия </a:t>
            </a:r>
            <a:r>
              <a:rPr lang="ru-RU" sz="1800" dirty="0"/>
              <a:t>- </a:t>
            </a:r>
            <a:r>
              <a:rPr lang="ru-RU" sz="1800" b="1" dirty="0"/>
              <a:t>общие критерии </a:t>
            </a:r>
            <a:r>
              <a:rPr lang="ru-RU" sz="1800" dirty="0"/>
              <a:t>(ценности, нормы, взаимные ожидания и обмен реакциями).</a:t>
            </a:r>
          </a:p>
          <a:p>
            <a:pPr algn="l"/>
            <a:endParaRPr lang="ru-RU" sz="1800" b="1" dirty="0"/>
          </a:p>
          <a:p>
            <a:pPr algn="l"/>
            <a:r>
              <a:rPr lang="ru-RU" sz="1800" b="1" dirty="0">
                <a:solidFill>
                  <a:srgbClr val="7030A0"/>
                </a:solidFill>
              </a:rPr>
              <a:t>Принцип устойчивости взаимодействия </a:t>
            </a:r>
            <a:r>
              <a:rPr lang="ru-RU" sz="1800" dirty="0"/>
              <a:t>-  </a:t>
            </a:r>
            <a:r>
              <a:rPr lang="ru-RU" sz="1800" b="1" u="sng" dirty="0"/>
              <a:t>равновесие</a:t>
            </a:r>
            <a:r>
              <a:rPr lang="ru-RU" sz="1800" dirty="0"/>
              <a:t> прав и обязанностей.</a:t>
            </a:r>
          </a:p>
          <a:p>
            <a:pPr algn="l"/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Как производится регуляция?   </a:t>
            </a:r>
          </a:p>
          <a:p>
            <a:pPr algn="l"/>
            <a:endParaRPr lang="ru-RU" dirty="0"/>
          </a:p>
          <a:p>
            <a:endParaRPr lang="ru-GB" dirty="0"/>
          </a:p>
        </p:txBody>
      </p:sp>
    </p:spTree>
    <p:extLst>
      <p:ext uri="{BB962C8B-B14F-4D97-AF65-F5344CB8AC3E}">
        <p14:creationId xmlns:p14="http://schemas.microsoft.com/office/powerpoint/2010/main" val="2906410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>
            <a:extLst>
              <a:ext uri="{FF2B5EF4-FFF2-40B4-BE49-F238E27FC236}">
                <a16:creationId xmlns:a16="http://schemas.microsoft.com/office/drawing/2014/main" id="{6A3D1486-3554-2A62-BD24-B11711814B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19596" y="1011504"/>
            <a:ext cx="10584383" cy="5178159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+mn-cs"/>
              </a:rPr>
              <a:t>Внешними управляющими воздействиями </a:t>
            </a:r>
            <a:r>
              <a:rPr kumimoji="0" lang="ru-RU" sz="24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+mn-cs"/>
              </a:rPr>
              <a:t>(</a:t>
            </a:r>
            <a:r>
              <a:rPr kumimoji="0" lang="ru-RU" sz="2400" b="1" i="1" u="sng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MS Mincho" panose="02020609040205080304" pitchFamily="49" charset="-128"/>
                <a:cs typeface="+mn-cs"/>
              </a:rPr>
              <a:t>Целенаправленная регуляция). </a:t>
            </a:r>
          </a:p>
          <a:p>
            <a:pPr lvl="0"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+mn-cs"/>
            </a:endParaRPr>
          </a:p>
          <a:p>
            <a:pPr lvl="0"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+mn-cs"/>
              </a:rPr>
              <a:t>2) Внутренними побуждениями. </a:t>
            </a:r>
            <a:r>
              <a:rPr kumimoji="0" lang="ru-RU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+mn-cs"/>
              </a:rPr>
              <a:t>П</a:t>
            </a:r>
            <a:r>
              <a:rPr lang="ru-RU" b="1" i="1" dirty="0" err="1">
                <a:latin typeface="+mj-lt"/>
                <a:ea typeface="Calibri" panose="020F0502020204030204" pitchFamily="34" charset="0"/>
              </a:rPr>
              <a:t>обудительные</a:t>
            </a:r>
            <a:r>
              <a:rPr lang="ru-RU" b="1" i="1" dirty="0">
                <a:latin typeface="+mj-lt"/>
                <a:ea typeface="Calibri" panose="020F0502020204030204" pitchFamily="34" charset="0"/>
              </a:rPr>
              <a:t> мотивы возникают в процессе «отношений с объектами мира», в виде приданий им определенного смысла (Э. </a:t>
            </a:r>
            <a:r>
              <a:rPr lang="ru-RU" b="1" i="1" dirty="0" err="1">
                <a:latin typeface="+mj-lt"/>
                <a:ea typeface="Calibri" panose="020F0502020204030204" pitchFamily="34" charset="0"/>
              </a:rPr>
              <a:t>Гуссерль</a:t>
            </a:r>
            <a:r>
              <a:rPr lang="ru-RU" b="1" i="1" dirty="0">
                <a:latin typeface="+mj-lt"/>
                <a:ea typeface="Calibri" panose="020F0502020204030204" pitchFamily="34" charset="0"/>
              </a:rPr>
              <a:t>).</a:t>
            </a:r>
            <a:r>
              <a:rPr lang="ru-RU" sz="2400" b="1" i="1" dirty="0">
                <a:latin typeface="+mj-lt"/>
                <a:ea typeface="Calibri" panose="020F0502020204030204" pitchFamily="34" charset="0"/>
              </a:rPr>
              <a:t> </a:t>
            </a:r>
            <a:r>
              <a:rPr kumimoji="0" lang="ru-RU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+mn-cs"/>
              </a:rPr>
              <a:t> </a:t>
            </a:r>
            <a:r>
              <a:rPr kumimoji="0" lang="ru-RU" sz="24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+mn-cs"/>
              </a:rPr>
              <a:t>(</a:t>
            </a:r>
            <a:r>
              <a:rPr kumimoji="0" lang="ru-RU" sz="2400" b="1" i="1" u="sng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MS Mincho" panose="02020609040205080304" pitchFamily="49" charset="-128"/>
                <a:cs typeface="+mn-cs"/>
              </a:rPr>
              <a:t>Саморегуляция)</a:t>
            </a:r>
            <a:r>
              <a:rPr lang="ru-RU" sz="2400" b="1" u="sng" dirty="0">
                <a:solidFill>
                  <a:srgbClr val="7030A0"/>
                </a:solidFill>
                <a:latin typeface="+mj-lt"/>
                <a:ea typeface="MS Mincho" panose="02020609040205080304" pitchFamily="49" charset="-128"/>
              </a:rPr>
              <a:t>. </a:t>
            </a:r>
            <a:endParaRPr lang="ru-RU" sz="2400" b="1" u="sng" dirty="0">
              <a:solidFill>
                <a:srgbClr val="7030A0"/>
              </a:solidFill>
              <a:effectLst/>
              <a:latin typeface="+mj-lt"/>
              <a:ea typeface="MS Mincho" panose="02020609040205080304" pitchFamily="49" charset="-128"/>
            </a:endParaRPr>
          </a:p>
          <a:p>
            <a:endParaRPr lang="ru-RU" sz="2400" dirty="0">
              <a:latin typeface="+mj-lt"/>
            </a:endParaRPr>
          </a:p>
          <a:p>
            <a:endParaRPr lang="ru-RU" sz="2400" dirty="0">
              <a:latin typeface="+mj-lt"/>
            </a:endParaRPr>
          </a:p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Кто </a:t>
            </a:r>
            <a:r>
              <a:rPr lang="ru-RU" sz="2800" b="1" u="sng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субъект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регулирования? </a:t>
            </a:r>
          </a:p>
          <a:p>
            <a:endParaRPr lang="ru-GB" dirty="0"/>
          </a:p>
        </p:txBody>
      </p:sp>
    </p:spTree>
    <p:extLst>
      <p:ext uri="{BB962C8B-B14F-4D97-AF65-F5344CB8AC3E}">
        <p14:creationId xmlns:p14="http://schemas.microsoft.com/office/powerpoint/2010/main" val="4268608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B8A123CF-071A-DE14-CC69-9A9DA4A41A04}"/>
              </a:ext>
            </a:extLst>
          </p:cNvPr>
          <p:cNvSpPr txBox="1"/>
          <p:nvPr/>
        </p:nvSpPr>
        <p:spPr>
          <a:xfrm>
            <a:off x="1051963" y="2092195"/>
            <a:ext cx="10584383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400" b="1" dirty="0">
                <a:effectLst/>
                <a:latin typeface="+mj-lt"/>
                <a:ea typeface="MS Mincho" panose="02020609040205080304" pitchFamily="49" charset="-128"/>
              </a:rPr>
              <a:t>Институты как субъекты прямого и непрямого воздействия на жизнедеятельность</a:t>
            </a:r>
          </a:p>
          <a:p>
            <a:r>
              <a:rPr lang="ru-RU" sz="2400" b="1" dirty="0">
                <a:effectLst/>
                <a:latin typeface="+mj-lt"/>
                <a:ea typeface="MS Mincho" panose="02020609040205080304" pitchFamily="49" charset="-128"/>
              </a:rPr>
              <a:t> </a:t>
            </a:r>
          </a:p>
          <a:p>
            <a:r>
              <a:rPr lang="ru-RU" sz="2400" b="1" dirty="0">
                <a:effectLst/>
                <a:latin typeface="+mj-lt"/>
                <a:ea typeface="MS Mincho" panose="02020609040205080304" pitchFamily="49" charset="-128"/>
              </a:rPr>
              <a:t>2. </a:t>
            </a:r>
            <a:r>
              <a:rPr lang="ru-RU" sz="2400" b="1" dirty="0">
                <a:latin typeface="+mj-lt"/>
                <a:ea typeface="MS Mincho" panose="02020609040205080304" pitchFamily="49" charset="-128"/>
              </a:rPr>
              <a:t>Индивиды и группы </a:t>
            </a:r>
            <a:r>
              <a:rPr lang="ru-RU" sz="2400" b="1" dirty="0">
                <a:effectLst/>
                <a:latin typeface="+mj-lt"/>
                <a:ea typeface="MS Mincho" panose="02020609040205080304" pitchFamily="49" charset="-128"/>
              </a:rPr>
              <a:t>как субъекты выбора способов и ориентиров жизнедеятельности.  </a:t>
            </a:r>
          </a:p>
          <a:p>
            <a:endParaRPr lang="ru-RU" sz="2400" b="1" dirty="0">
              <a:latin typeface="+mj-lt"/>
              <a:ea typeface="MS Mincho" panose="02020609040205080304" pitchFamily="49" charset="-128"/>
            </a:endParaRPr>
          </a:p>
          <a:p>
            <a:r>
              <a:rPr lang="ru-RU" sz="2400" b="1" dirty="0">
                <a:latin typeface="+mj-lt"/>
                <a:ea typeface="MS Mincho" panose="02020609040205080304" pitchFamily="49" charset="-128"/>
              </a:rPr>
              <a:t>3. Взаимодействие  1 и 2 в процессе регуляции и саморегуляции. </a:t>
            </a:r>
          </a:p>
          <a:p>
            <a:endParaRPr lang="ru-RU" sz="2400" b="1" dirty="0">
              <a:solidFill>
                <a:srgbClr val="C00000"/>
              </a:solidFill>
              <a:effectLst/>
              <a:latin typeface="+mj-lt"/>
              <a:ea typeface="MS Mincho" panose="02020609040205080304" pitchFamily="49" charset="-128"/>
            </a:endParaRPr>
          </a:p>
          <a:p>
            <a:endParaRPr lang="ru-RU" sz="2400" b="1" dirty="0">
              <a:solidFill>
                <a:srgbClr val="C00000"/>
              </a:solidFill>
              <a:latin typeface="+mj-lt"/>
              <a:ea typeface="MS Mincho" panose="02020609040205080304" pitchFamily="49" charset="-128"/>
            </a:endParaRPr>
          </a:p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effectLst/>
                <a:latin typeface="+mj-lt"/>
                <a:ea typeface="MS Mincho" panose="02020609040205080304" pitchFamily="49" charset="-128"/>
              </a:rPr>
              <a:t>Каким образом?</a:t>
            </a:r>
          </a:p>
        </p:txBody>
      </p:sp>
    </p:spTree>
    <p:extLst>
      <p:ext uri="{BB962C8B-B14F-4D97-AF65-F5344CB8AC3E}">
        <p14:creationId xmlns:p14="http://schemas.microsoft.com/office/powerpoint/2010/main" val="258092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8C97D4-EB84-21A3-A31A-A983C95D6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7094" y="162001"/>
            <a:ext cx="10284382" cy="825228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7030A0"/>
                </a:solidFill>
              </a:rPr>
              <a:t>1. Институциональные механизмы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0A3956-6A21-7524-C64F-C888DC2A0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999" y="987229"/>
            <a:ext cx="10532899" cy="5189734"/>
          </a:xfrm>
        </p:spPr>
        <p:txBody>
          <a:bodyPr/>
          <a:lstStyle/>
          <a:p>
            <a:r>
              <a:rPr lang="ru-RU" sz="2400" b="1" dirty="0">
                <a:latin typeface="+mj-lt"/>
              </a:rPr>
              <a:t>Социальный институт</a:t>
            </a:r>
            <a:r>
              <a:rPr lang="ru-RU" sz="2400" dirty="0">
                <a:latin typeface="+mj-lt"/>
              </a:rPr>
              <a:t> - устойчивый комплекс формальных и неформальных правил, система статусов и ролей </a:t>
            </a:r>
          </a:p>
          <a:p>
            <a:endParaRPr lang="ru-RU" sz="2400" dirty="0">
              <a:latin typeface="+mj-lt"/>
            </a:endParaRPr>
          </a:p>
          <a:p>
            <a:r>
              <a:rPr lang="ru-RU" sz="2400" dirty="0">
                <a:latin typeface="+mj-lt"/>
              </a:rPr>
              <a:t>Упорядочивание, стандартизация, формализация социальной деятельности и взаимодействий</a:t>
            </a:r>
            <a:r>
              <a:rPr lang="ru-RU" sz="2400" b="1" dirty="0">
                <a:latin typeface="+mj-lt"/>
              </a:rPr>
              <a:t>. </a:t>
            </a:r>
          </a:p>
          <a:p>
            <a:pPr marL="0" indent="0">
              <a:buNone/>
            </a:pPr>
            <a:endParaRPr lang="ru-RU" sz="2400" b="1" dirty="0">
              <a:latin typeface="+mj-lt"/>
            </a:endParaRPr>
          </a:p>
          <a:p>
            <a:endParaRPr lang="ru-RU" sz="1800" dirty="0">
              <a:latin typeface="+mj-lt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7597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7F8F3BE-B32E-E8B9-09DA-7B91A1B5DB04}"/>
              </a:ext>
            </a:extLst>
          </p:cNvPr>
          <p:cNvSpPr txBox="1"/>
          <p:nvPr/>
        </p:nvSpPr>
        <p:spPr>
          <a:xfrm>
            <a:off x="647363" y="692696"/>
            <a:ext cx="11102272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200" b="1" dirty="0">
                <a:latin typeface="+mj-lt"/>
                <a:ea typeface="Calibri" panose="020F0502020204030204" pitchFamily="34" charset="0"/>
              </a:rPr>
              <a:t>КАК  ДЕЙСТВУЮТ  ИНСТИТУТЫ</a:t>
            </a:r>
          </a:p>
          <a:p>
            <a:endParaRPr lang="ru-RU" sz="2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обеспечивают социальную</a:t>
            </a: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регуляцию на основе норм, правил и предписаний, закрепленных в юридических и административных актах - </a:t>
            </a:r>
            <a: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нормативно-санкционирующие механизмы;</a:t>
            </a:r>
          </a:p>
          <a:p>
            <a:pPr marL="342900" indent="-342900">
              <a:buFont typeface="+mj-lt"/>
              <a:buAutoNum type="arabicPeriod"/>
            </a:pPr>
            <a:endParaRPr lang="ru-RU" sz="2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нравственные основания жизнедеятельности, императивные ценности, социальные кодексы, этическая аргументация социальных действий и взаимодействий  -  </a:t>
            </a:r>
            <a: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нормативно-ориентирующие механизмы; </a:t>
            </a:r>
          </a:p>
          <a:p>
            <a:pPr marL="342900" indent="-342900">
              <a:buFont typeface="+mj-lt"/>
              <a:buAutoNum type="arabicPeriod"/>
            </a:pPr>
            <a:endParaRPr lang="ru-RU" sz="2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более-менее длительные договорные нормы в их официальном и неофициальном закреплении, место этих норм в регуляции повседневных контактов и в разных формах группового взаимодействия - </a:t>
            </a:r>
            <a: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ситуационно конвенциональные механизмы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</a:p>
          <a:p>
            <a:pPr marL="342900" indent="-342900">
              <a:buFont typeface="+mj-lt"/>
              <a:buAutoNum type="arabicPeriod"/>
            </a:pPr>
            <a:endParaRPr lang="ru-RU" sz="2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упорядочивают жизнедеятельность посредством санкций в случае отклонения от  нормативных образцов - </a:t>
            </a:r>
            <a:r>
              <a:rPr lang="ru-RU" sz="220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санкционно</a:t>
            </a:r>
            <a: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-контролирующие механизмы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endParaRPr lang="ru-RU" sz="2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607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A55870-9DF7-85D2-A153-C6F394F44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7094" y="162001"/>
            <a:ext cx="9406906" cy="865688"/>
          </a:xfrm>
        </p:spPr>
        <p:txBody>
          <a:bodyPr>
            <a:normAutofit/>
          </a:bodyPr>
          <a:lstStyle/>
          <a:p>
            <a:pPr algn="l"/>
            <a:r>
              <a:rPr lang="ru-RU" sz="2400" b="1" u="sng" dirty="0">
                <a:solidFill>
                  <a:srgbClr val="7030A0"/>
                </a:solidFill>
              </a:rPr>
              <a:t>а).  Нормативно-ориентирующие механизмы: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B95F63-4A23-63A6-377D-4916CB65F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2000" y="1173345"/>
            <a:ext cx="10743292" cy="50036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>
                <a:solidFill>
                  <a:srgbClr val="7030A0"/>
                </a:solidFill>
              </a:rPr>
              <a:t>Функция: морально-этическая. </a:t>
            </a:r>
          </a:p>
          <a:p>
            <a:pPr>
              <a:buNone/>
            </a:pPr>
            <a:r>
              <a:rPr lang="ru-RU" i="1" dirty="0"/>
              <a:t>Цель</a:t>
            </a:r>
            <a:r>
              <a:rPr lang="ru-RU" dirty="0"/>
              <a:t> – придать поведению </a:t>
            </a:r>
            <a:r>
              <a:rPr lang="ru-RU" b="1" dirty="0">
                <a:solidFill>
                  <a:srgbClr val="7030A0"/>
                </a:solidFill>
              </a:rPr>
              <a:t>нравственную аргументацию и этическую основу</a:t>
            </a:r>
            <a:r>
              <a:rPr lang="ru-RU" dirty="0"/>
              <a:t>. Утверждают императивные ценности, кодексы, этику поведения. </a:t>
            </a:r>
          </a:p>
          <a:p>
            <a:endParaRPr lang="ru-RU" dirty="0"/>
          </a:p>
          <a:p>
            <a:pPr>
              <a:buNone/>
            </a:pPr>
            <a:r>
              <a:rPr lang="ru-RU" sz="1800" i="1" dirty="0"/>
              <a:t>Например: </a:t>
            </a:r>
          </a:p>
          <a:p>
            <a:pPr>
              <a:buNone/>
            </a:pPr>
            <a:r>
              <a:rPr lang="ru-RU" sz="1800" b="1" i="1" dirty="0"/>
              <a:t> идеология </a:t>
            </a:r>
            <a:r>
              <a:rPr lang="ru-RU" sz="1800" i="1" dirty="0"/>
              <a:t>(система идей, взглядов, выражающая </a:t>
            </a:r>
            <a:r>
              <a:rPr lang="ru-RU" sz="1800" b="1" i="1" dirty="0"/>
              <a:t>коренные интересы</a:t>
            </a:r>
            <a:r>
              <a:rPr lang="ru-RU" sz="1800" i="1" dirty="0"/>
              <a:t> больших общественных групп: народов, классов, обществ, движений. Опираясь на систему институциональных норм, определяет не только то, </a:t>
            </a:r>
            <a:r>
              <a:rPr lang="ru-RU" sz="1800" b="1" i="1" dirty="0"/>
              <a:t>как</a:t>
            </a:r>
            <a:r>
              <a:rPr lang="ru-RU" sz="1800" i="1" dirty="0"/>
              <a:t> люди должны относиться к тому или иному явлению или действию, но и то, </a:t>
            </a:r>
            <a:r>
              <a:rPr lang="ru-RU" sz="1800" b="1" i="1" dirty="0"/>
              <a:t>почему </a:t>
            </a:r>
            <a:r>
              <a:rPr lang="ru-RU" sz="1800" i="1" dirty="0"/>
              <a:t>они действуют определенным образом).</a:t>
            </a:r>
            <a:endParaRPr lang="ru-RU" sz="1800" dirty="0"/>
          </a:p>
          <a:p>
            <a:pPr>
              <a:buNone/>
            </a:pPr>
            <a:r>
              <a:rPr lang="ru-RU" sz="1800" b="1" i="1" dirty="0"/>
              <a:t>-культурные символы </a:t>
            </a:r>
            <a:r>
              <a:rPr lang="ru-RU" sz="1800" i="1" dirty="0"/>
              <a:t>(представление об институте, его образ. Для государства – флаг, герб, гимн; для религии – распятие, полумесяц, звезда Давида; для брака – обручальное кольцо, для праздника Победы  - Георгиевская ленточка). </a:t>
            </a:r>
            <a:endParaRPr lang="ru-RU" sz="1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4282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45412F-0C34-D0BA-7E0E-51E81AC45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7094" y="18255"/>
            <a:ext cx="9406906" cy="1325563"/>
          </a:xfrm>
        </p:spPr>
        <p:txBody>
          <a:bodyPr>
            <a:normAutofit fontScale="90000"/>
          </a:bodyPr>
          <a:lstStyle/>
          <a:p>
            <a:pPr algn="l"/>
            <a:br>
              <a:rPr lang="ru-RU" sz="2200" b="1" u="sng" dirty="0">
                <a:solidFill>
                  <a:srgbClr val="CC3300"/>
                </a:solidFill>
              </a:rPr>
            </a:br>
            <a:r>
              <a:rPr lang="ru-RU" sz="2700" b="1" u="sng" dirty="0">
                <a:solidFill>
                  <a:srgbClr val="7030A0"/>
                </a:solidFill>
              </a:rPr>
              <a:t>б).  Нормативно-санкционирующие механизмы</a:t>
            </a:r>
            <a:br>
              <a:rPr lang="ru-RU" sz="2700" b="1" dirty="0">
                <a:solidFill>
                  <a:srgbClr val="7030A0"/>
                </a:solidFill>
              </a:rPr>
            </a:br>
            <a:br>
              <a:rPr lang="ru-RU" sz="2700" dirty="0">
                <a:solidFill>
                  <a:srgbClr val="7030A0"/>
                </a:solidFill>
              </a:rPr>
            </a:br>
            <a:endParaRPr lang="ru-RU" sz="2700" dirty="0">
              <a:solidFill>
                <a:srgbClr val="7030A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20D23F-81EF-407E-CB0D-A80E219A4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000" y="1051965"/>
            <a:ext cx="10769660" cy="5124998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7030A0"/>
                </a:solidFill>
              </a:rPr>
              <a:t>Функция – принуждение и контроль</a:t>
            </a:r>
          </a:p>
          <a:p>
            <a:endParaRPr lang="ru-RU" sz="2000" b="1" dirty="0"/>
          </a:p>
          <a:p>
            <a:r>
              <a:rPr lang="ru-RU" sz="2000" b="1" dirty="0"/>
              <a:t>обеспечение обязательного следования </a:t>
            </a:r>
            <a:r>
              <a:rPr lang="ru-RU" sz="2000" dirty="0"/>
              <a:t>нормам, правилам, предписаниям, </a:t>
            </a:r>
            <a:r>
              <a:rPr lang="ru-RU" sz="2000" u="sng" dirty="0"/>
              <a:t>закрепленным в юридических и административных актах</a:t>
            </a:r>
            <a:r>
              <a:rPr lang="ru-RU" sz="2000" dirty="0"/>
              <a:t>. </a:t>
            </a:r>
            <a:r>
              <a:rPr lang="ru-RU" sz="2000" b="1" dirty="0"/>
              <a:t>Принудительные санкции</a:t>
            </a:r>
            <a:r>
              <a:rPr lang="ru-RU" sz="2000" dirty="0"/>
              <a:t>.</a:t>
            </a:r>
          </a:p>
          <a:p>
            <a:endParaRPr lang="ru-RU" sz="2000" dirty="0"/>
          </a:p>
          <a:p>
            <a:pPr>
              <a:buNone/>
            </a:pPr>
            <a:endParaRPr lang="ru-RU" sz="2000" dirty="0"/>
          </a:p>
          <a:p>
            <a:pPr>
              <a:buNone/>
            </a:pPr>
            <a:r>
              <a:rPr lang="ru-RU" sz="2000" b="1" i="1" dirty="0"/>
              <a:t>кодексы поведения</a:t>
            </a:r>
            <a:r>
              <a:rPr lang="ru-RU" sz="2000" i="1" dirty="0"/>
              <a:t> (устные и письменные) - </a:t>
            </a:r>
            <a:r>
              <a:rPr lang="ru-RU" sz="2000" b="1" i="1" dirty="0"/>
              <a:t>нормативные требования</a:t>
            </a:r>
            <a:r>
              <a:rPr lang="ru-RU" sz="2000" i="1" dirty="0"/>
              <a:t> к выполнению социальных ролей, являются институционально закрепленной частью </a:t>
            </a:r>
            <a:r>
              <a:rPr lang="ru-RU" sz="2000" b="1" i="1" dirty="0"/>
              <a:t>социального контроля </a:t>
            </a:r>
            <a:r>
              <a:rPr lang="ru-RU" sz="2000" i="1" dirty="0"/>
              <a:t>(присяга, клятва, правила поведения, Конституция, Закон). </a:t>
            </a:r>
            <a:endParaRPr lang="ru-RU" sz="2000" dirty="0"/>
          </a:p>
          <a:p>
            <a:pPr>
              <a:buNone/>
            </a:pPr>
            <a:r>
              <a:rPr lang="ru-RU" sz="2000" b="1" i="1" u="sng" dirty="0"/>
              <a:t>Поддерживаются </a:t>
            </a:r>
            <a:r>
              <a:rPr lang="ru-RU" sz="2000" i="1" u="sng" dirty="0"/>
              <a:t>соответствием с жизненными реалиями или неотвратимостью наказания. </a:t>
            </a:r>
            <a:endParaRPr lang="ru-RU" sz="2000" u="sng" dirty="0"/>
          </a:p>
        </p:txBody>
      </p:sp>
    </p:spTree>
    <p:extLst>
      <p:ext uri="{BB962C8B-B14F-4D97-AF65-F5344CB8AC3E}">
        <p14:creationId xmlns:p14="http://schemas.microsoft.com/office/powerpoint/2010/main" val="1969448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A555F6-2B29-F662-E821-7BF884B4E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7094" y="162000"/>
            <a:ext cx="9406906" cy="970885"/>
          </a:xfrm>
        </p:spPr>
        <p:txBody>
          <a:bodyPr>
            <a:normAutofit/>
          </a:bodyPr>
          <a:lstStyle/>
          <a:p>
            <a:pPr algn="l"/>
            <a:r>
              <a:rPr lang="ru-RU" sz="2400" b="1" u="sng" dirty="0">
                <a:solidFill>
                  <a:srgbClr val="7030A0"/>
                </a:solidFill>
              </a:rPr>
              <a:t>в). Ситуационно конвенциональные механизмы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B44399-D36C-775F-5FA6-1177AB8C4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2000" y="1213805"/>
            <a:ext cx="10710924" cy="4963158"/>
          </a:xfrm>
        </p:spPr>
        <p:txBody>
          <a:bodyPr/>
          <a:lstStyle/>
          <a:p>
            <a:r>
              <a:rPr lang="ru-RU" sz="2400" b="1" dirty="0">
                <a:solidFill>
                  <a:srgbClr val="7030A0"/>
                </a:solidFill>
              </a:rPr>
              <a:t>Функция – </a:t>
            </a:r>
            <a:r>
              <a:rPr lang="ru-RU" sz="2400" dirty="0">
                <a:solidFill>
                  <a:srgbClr val="7030A0"/>
                </a:solidFill>
              </a:rPr>
              <a:t>регулирование повседневных контактов, группового поведения.  </a:t>
            </a:r>
          </a:p>
          <a:p>
            <a:endParaRPr lang="ru-RU" sz="2400" b="1" dirty="0"/>
          </a:p>
          <a:p>
            <a:r>
              <a:rPr lang="ru-RU" sz="2400" b="1" dirty="0"/>
              <a:t>Договорные нормы </a:t>
            </a:r>
            <a:r>
              <a:rPr lang="ru-RU" sz="2400" dirty="0"/>
              <a:t>в их официальном и неофициальном закреплении. </a:t>
            </a:r>
          </a:p>
          <a:p>
            <a:r>
              <a:rPr lang="ru-RU" sz="2400" dirty="0"/>
              <a:t>(способы коммуникации, приветствия, обращения, регламент праздников, обрядов, нормы общения, дружбы и т.д.). </a:t>
            </a:r>
          </a:p>
          <a:p>
            <a:endParaRPr lang="ru-RU" sz="2400" u="sng" dirty="0"/>
          </a:p>
          <a:p>
            <a:r>
              <a:rPr lang="ru-RU" sz="2400" u="sng" dirty="0"/>
              <a:t>Разнообразны и вариативны. </a:t>
            </a:r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1374253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УЛ">
      <a:dk1>
        <a:srgbClr val="1A1919"/>
      </a:dk1>
      <a:lt1>
        <a:srgbClr val="FFFFFF"/>
      </a:lt1>
      <a:dk2>
        <a:srgbClr val="666666"/>
      </a:dk2>
      <a:lt2>
        <a:srgbClr val="DFDEC5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191919"/>
      </a:hlink>
      <a:folHlink>
        <a:srgbClr val="191919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Шаблон" id="{E38218D7-D5BA-7F4C-A521-7967989C71A0}" vid="{C55BFFD4-C1EB-8340-95E6-A8535CB7507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118</TotalTime>
  <Words>1275</Words>
  <Application>Microsoft Office PowerPoint</Application>
  <PresentationFormat>Широкоэкранный</PresentationFormat>
  <Paragraphs>129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Century Gothic</vt:lpstr>
      <vt:lpstr>Montserrat</vt:lpstr>
      <vt:lpstr>Times New Roman</vt:lpstr>
      <vt:lpstr>Тема Office</vt:lpstr>
      <vt:lpstr>МОЛОДЕЖЬ В ИЗМЕНЯЮЩЕЙСЯ РЕАЛЬНОСТИ</vt:lpstr>
      <vt:lpstr>Презентация PowerPoint</vt:lpstr>
      <vt:lpstr>Презентация PowerPoint</vt:lpstr>
      <vt:lpstr>Презентация PowerPoint</vt:lpstr>
      <vt:lpstr>1. Институциональные механизмы</vt:lpstr>
      <vt:lpstr>Презентация PowerPoint</vt:lpstr>
      <vt:lpstr>а).  Нормативно-ориентирующие механизмы:</vt:lpstr>
      <vt:lpstr> б).  Нормативно-санкционирующие механизмы  </vt:lpstr>
      <vt:lpstr>в). Ситуационно конвенциональные механизмы</vt:lpstr>
      <vt:lpstr>2. Социально-стратификационные механизмы </vt:lpstr>
      <vt:lpstr>3. Социально-организационные механизмы</vt:lpstr>
      <vt:lpstr>4. Социокультурные механизмы</vt:lpstr>
      <vt:lpstr>Социальная регуляция в изменяющейся реальности</vt:lpstr>
      <vt:lpstr>Изменения в институциональных механизмах </vt:lpstr>
      <vt:lpstr>Изменения в социокультурных механизмах  </vt:lpstr>
      <vt:lpstr>Изменения в социально-организационных механизмах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/ тема</dc:title>
  <dc:creator>Microsoft Office User</dc:creator>
  <cp:lastModifiedBy>Юлия Зубок</cp:lastModifiedBy>
  <cp:revision>26</cp:revision>
  <dcterms:created xsi:type="dcterms:W3CDTF">2024-05-04T13:09:23Z</dcterms:created>
  <dcterms:modified xsi:type="dcterms:W3CDTF">2024-07-01T12:19:11Z</dcterms:modified>
</cp:coreProperties>
</file>